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7.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6" r:id="rId2"/>
    <p:sldId id="366" r:id="rId3"/>
    <p:sldId id="257" r:id="rId4"/>
    <p:sldId id="368" r:id="rId5"/>
    <p:sldId id="369" r:id="rId6"/>
    <p:sldId id="296" r:id="rId7"/>
    <p:sldId id="262" r:id="rId8"/>
    <p:sldId id="336" r:id="rId9"/>
    <p:sldId id="334" r:id="rId10"/>
    <p:sldId id="339" r:id="rId11"/>
    <p:sldId id="371" r:id="rId12"/>
    <p:sldId id="361" r:id="rId13"/>
    <p:sldId id="378" r:id="rId14"/>
    <p:sldId id="379" r:id="rId15"/>
    <p:sldId id="328" r:id="rId16"/>
    <p:sldId id="330" r:id="rId17"/>
    <p:sldId id="347" r:id="rId18"/>
    <p:sldId id="384" r:id="rId19"/>
    <p:sldId id="380" r:id="rId20"/>
    <p:sldId id="381" r:id="rId21"/>
    <p:sldId id="375" r:id="rId22"/>
    <p:sldId id="325" r:id="rId23"/>
    <p:sldId id="315" r:id="rId24"/>
    <p:sldId id="308" r:id="rId25"/>
    <p:sldId id="307" r:id="rId26"/>
    <p:sldId id="309" r:id="rId27"/>
    <p:sldId id="305" r:id="rId28"/>
    <p:sldId id="306" r:id="rId29"/>
    <p:sldId id="363" r:id="rId30"/>
    <p:sldId id="353" r:id="rId31"/>
    <p:sldId id="311" r:id="rId32"/>
    <p:sldId id="269" r:id="rId33"/>
    <p:sldId id="310" r:id="rId34"/>
    <p:sldId id="351" r:id="rId35"/>
    <p:sldId id="312" r:id="rId36"/>
    <p:sldId id="354" r:id="rId37"/>
    <p:sldId id="357" r:id="rId38"/>
    <p:sldId id="356" r:id="rId39"/>
    <p:sldId id="359" r:id="rId40"/>
    <p:sldId id="358" r:id="rId41"/>
    <p:sldId id="360" r:id="rId42"/>
    <p:sldId id="319" r:id="rId43"/>
    <p:sldId id="272" r:id="rId44"/>
    <p:sldId id="321" r:id="rId45"/>
    <p:sldId id="313" r:id="rId46"/>
    <p:sldId id="273" r:id="rId47"/>
    <p:sldId id="333" r:id="rId48"/>
    <p:sldId id="344" r:id="rId49"/>
    <p:sldId id="345" r:id="rId50"/>
    <p:sldId id="350" r:id="rId51"/>
    <p:sldId id="364" r:id="rId52"/>
    <p:sldId id="365" r:id="rId53"/>
    <p:sldId id="370" r:id="rId54"/>
    <p:sldId id="372" r:id="rId55"/>
    <p:sldId id="373" r:id="rId56"/>
    <p:sldId id="374" r:id="rId57"/>
    <p:sldId id="382" r:id="rId58"/>
    <p:sldId id="383"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AC6352BE-16FF-8246-B8A0-63D1818FD38F}">
          <p14:sldIdLst>
            <p14:sldId id="256"/>
            <p14:sldId id="366"/>
          </p14:sldIdLst>
        </p14:section>
        <p14:section name="Attention Getter" id="{5C5741DC-0916-A344-9E72-26A926C58E2F}">
          <p14:sldIdLst>
            <p14:sldId id="257"/>
            <p14:sldId id="368"/>
            <p14:sldId id="369"/>
            <p14:sldId id="296"/>
          </p14:sldIdLst>
        </p14:section>
        <p14:section name="Referential Uncertainty " id="{9937D01B-7253-8E4F-887A-B9A4488C04B7}">
          <p14:sldIdLst>
            <p14:sldId id="262"/>
            <p14:sldId id="336"/>
            <p14:sldId id="334"/>
            <p14:sldId id="339"/>
            <p14:sldId id="371"/>
          </p14:sldIdLst>
        </p14:section>
        <p14:section name="XSIT Debate" id="{DF59F416-9FAA-6E4E-9F99-219CF89AD2D7}">
          <p14:sldIdLst>
            <p14:sldId id="361"/>
            <p14:sldId id="378"/>
            <p14:sldId id="379"/>
            <p14:sldId id="328"/>
            <p14:sldId id="330"/>
            <p14:sldId id="347"/>
            <p14:sldId id="384"/>
            <p14:sldId id="380"/>
            <p14:sldId id="381"/>
            <p14:sldId id="375"/>
          </p14:sldIdLst>
        </p14:section>
        <p14:section name="3A. Experiment" id="{B94B0462-8F9D-124B-B2DB-C3E9B3E62B0A}">
          <p14:sldIdLst>
            <p14:sldId id="325"/>
            <p14:sldId id="315"/>
            <p14:sldId id="308"/>
            <p14:sldId id="307"/>
            <p14:sldId id="309"/>
            <p14:sldId id="305"/>
            <p14:sldId id="306"/>
            <p14:sldId id="363"/>
          </p14:sldIdLst>
        </p14:section>
        <p14:section name="3A.1 Data" id="{10EAA216-DFF8-4D4E-8C59-C14EFAC1D035}">
          <p14:sldIdLst>
            <p14:sldId id="353"/>
            <p14:sldId id="311"/>
            <p14:sldId id="269"/>
            <p14:sldId id="310"/>
          </p14:sldIdLst>
        </p14:section>
        <p14:section name="3B.Model" id="{33D9FDE0-CD7B-0B43-8B8C-AD33AB0BD12B}">
          <p14:sldIdLst>
            <p14:sldId id="351"/>
            <p14:sldId id="312"/>
            <p14:sldId id="354"/>
            <p14:sldId id="357"/>
            <p14:sldId id="356"/>
            <p14:sldId id="359"/>
            <p14:sldId id="358"/>
            <p14:sldId id="360"/>
          </p14:sldIdLst>
        </p14:section>
        <p14:section name="Closing" id="{10B93B1C-7DD9-9640-A66C-2D98C52985CE}">
          <p14:sldIdLst>
            <p14:sldId id="319"/>
            <p14:sldId id="272"/>
            <p14:sldId id="321"/>
            <p14:sldId id="313"/>
          </p14:sldIdLst>
        </p14:section>
        <p14:section name="Notes and Extra Slides" id="{8A3AFE3E-C3CD-1342-AB99-16F78597AE34}">
          <p14:sldIdLst>
            <p14:sldId id="273"/>
            <p14:sldId id="333"/>
            <p14:sldId id="344"/>
            <p14:sldId id="345"/>
            <p14:sldId id="350"/>
            <p14:sldId id="364"/>
            <p14:sldId id="365"/>
            <p14:sldId id="370"/>
            <p14:sldId id="372"/>
            <p14:sldId id="373"/>
            <p14:sldId id="374"/>
            <p14:sldId id="382"/>
            <p14:sldId id="3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0714" autoAdjust="0"/>
  </p:normalViewPr>
  <p:slideViewPr>
    <p:cSldViewPr snapToGrid="0" snapToObjects="1">
      <p:cViewPr>
        <p:scale>
          <a:sx n="80" d="100"/>
          <a:sy n="80" d="100"/>
        </p:scale>
        <p:origin x="-920" y="-192"/>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E0170B-8DA6-D044-80BB-9F195BBE12B0}" type="datetimeFigureOut">
              <a:rPr lang="en-US" smtClean="0">
                <a:latin typeface="Helvetica"/>
              </a:rPr>
              <a:t>5/15/14</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7BA8B2-E49B-CD44-951C-3BDCF1E5DBFD}"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49435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DC3155CF-8FD6-3D44-BBC2-E93CA1A0A5B3}" type="datetimeFigureOut">
              <a:rPr lang="en-US" smtClean="0"/>
              <a:pPr/>
              <a:t>5/15/14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5A4FFB53-C330-4F42-A5AC-D8FCC7255F84}" type="slidenum">
              <a:rPr lang="en-US" smtClean="0"/>
              <a:pPr/>
              <a:t>‹#›</a:t>
            </a:fld>
            <a:endParaRPr lang="en-US" dirty="0"/>
          </a:p>
        </p:txBody>
      </p:sp>
    </p:spTree>
    <p:extLst>
      <p:ext uri="{BB962C8B-B14F-4D97-AF65-F5344CB8AC3E}">
        <p14:creationId xmlns:p14="http://schemas.microsoft.com/office/powerpoint/2010/main" val="6605528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Hello everyone</a:t>
            </a:r>
            <a:r>
              <a:rPr lang="en-US" baseline="0" dirty="0" smtClean="0"/>
              <a:t>. I know most of you, but for those who I haven’t met - my name is Kyle MacDonald and today I’m going to talk about some research that I’ve been working on during my first year at Stanford. I should mention that this is collaborative work with my advisor Mike Frank and a post-doc in my lab, Dan </a:t>
            </a:r>
            <a:r>
              <a:rPr lang="en-US" baseline="0" dirty="0" err="1" smtClean="0"/>
              <a:t>Yurovsky</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1</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Adults (Yu &amp; Smith, 2007)</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 and infants (Smith &amp; Yu, 2008) were exposed to small artificial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lexica that contained cross-situational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regularities across trials. Both groups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successfully learned the word– object linkages from this alone,</a:t>
            </a:r>
            <a:r>
              <a:rPr lang="en-US" sz="1200" kern="1200" baseline="0" dirty="0" smtClean="0">
                <a:solidFill>
                  <a:schemeClr val="tx1"/>
                </a:solidFill>
                <a:latin typeface="Helvetica"/>
                <a:ea typeface="+mn-ea"/>
                <a:cs typeface="+mn-cs"/>
              </a:rPr>
              <a:t> with adults showing evidence of learning even in highly ambiguous conditions. These results</a:t>
            </a:r>
            <a:r>
              <a:rPr lang="en-US" sz="1200" kern="1200" dirty="0" smtClean="0">
                <a:solidFill>
                  <a:schemeClr val="tx1"/>
                </a:solidFill>
                <a:latin typeface="Helvetica"/>
                <a:ea typeface="+mn-ea"/>
                <a:cs typeface="+mn-cs"/>
              </a:rPr>
              <a:t> provide an important proof of concept, that statistical or</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associative learning may proceed without solving referential ambiguity in the moment via social cues</a:t>
            </a:r>
            <a:r>
              <a:rPr lang="en-US" sz="1200" kern="1200" dirty="0" smtClean="0">
                <a:solidFill>
                  <a:schemeClr val="tx1"/>
                </a:solidFill>
                <a:latin typeface="Helvetica"/>
                <a:ea typeface="+mn-ea"/>
                <a:cs typeface="+mn-cs"/>
              </a:rPr>
              <a:t>.</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Also,</a:t>
            </a:r>
            <a:r>
              <a:rPr lang="en-US" sz="1200" kern="1200" baseline="0" dirty="0" smtClean="0">
                <a:solidFill>
                  <a:schemeClr val="tx1"/>
                </a:solidFill>
                <a:latin typeface="Helvetica"/>
                <a:ea typeface="+mn-ea"/>
                <a:cs typeface="+mn-cs"/>
              </a:rPr>
              <a:t> </a:t>
            </a:r>
            <a:r>
              <a:rPr lang="en-US" sz="1200" b="1" kern="1200" dirty="0" smtClean="0">
                <a:solidFill>
                  <a:schemeClr val="tx1"/>
                </a:solidFill>
                <a:latin typeface="Helvetica"/>
                <a:ea typeface="+mn-ea"/>
                <a:cs typeface="+mn-cs"/>
              </a:rPr>
              <a:t>Computational models </a:t>
            </a:r>
            <a:r>
              <a:rPr lang="en-US" sz="1200" kern="1200" dirty="0" smtClean="0">
                <a:solidFill>
                  <a:schemeClr val="tx1"/>
                </a:solidFill>
                <a:latin typeface="Helvetica"/>
                <a:ea typeface="+mn-ea"/>
                <a:cs typeface="+mn-cs"/>
              </a:rPr>
              <a:t>suggest that XSL can be used to accurately infer the meanings of</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words from small but realistic corpora of language use (Frank, Goodman, &amp;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2009; </a:t>
            </a:r>
            <a:r>
              <a:rPr lang="en-US" sz="1200" kern="1200" dirty="0" err="1" smtClean="0">
                <a:solidFill>
                  <a:schemeClr val="tx1"/>
                </a:solidFill>
                <a:latin typeface="Helvetica"/>
                <a:ea typeface="+mn-ea"/>
                <a:cs typeface="+mn-cs"/>
              </a:rPr>
              <a:t>Siskind</a:t>
            </a:r>
            <a:r>
              <a:rPr lang="en-US" sz="1200" kern="1200" dirty="0" smtClean="0">
                <a:solidFill>
                  <a:schemeClr val="tx1"/>
                </a:solidFill>
                <a:latin typeface="Helvetica"/>
                <a:ea typeface="+mn-ea"/>
                <a:cs typeface="+mn-cs"/>
              </a:rPr>
              <a:t>, 1996; Yu, 2008; Yu, Ballard, &amp; </a:t>
            </a:r>
            <a:r>
              <a:rPr lang="en-US" sz="1200" kern="1200" dirty="0" err="1" smtClean="0">
                <a:solidFill>
                  <a:schemeClr val="tx1"/>
                </a:solidFill>
                <a:latin typeface="Helvetica"/>
                <a:ea typeface="+mn-ea"/>
                <a:cs typeface="+mn-cs"/>
              </a:rPr>
              <a:t>Aslin</a:t>
            </a:r>
            <a:r>
              <a:rPr lang="en-US" sz="1200" kern="1200" dirty="0" smtClean="0">
                <a:solidFill>
                  <a:schemeClr val="tx1"/>
                </a:solidFill>
                <a:latin typeface="Helvetica"/>
                <a:ea typeface="+mn-ea"/>
                <a:cs typeface="+mn-cs"/>
              </a:rPr>
              <a:t>, 2005), and other researchers have shown mathematically that XSL can allow large, language-scale lexicons to be learned in the face of considerable   referential   uncertainty   (Blythe,   Smith,   &amp;   Smith,   2010).</a:t>
            </a:r>
          </a:p>
          <a:p>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So there seems</a:t>
            </a:r>
            <a:r>
              <a:rPr lang="en-US" sz="1200" kern="1200" baseline="0" dirty="0" smtClean="0">
                <a:solidFill>
                  <a:schemeClr val="tx1"/>
                </a:solidFill>
                <a:latin typeface="Helvetica"/>
                <a:ea typeface="+mn-ea"/>
                <a:cs typeface="+mn-cs"/>
              </a:rPr>
              <a:t> to be strong experimental and correlational work suggesting that social cues facilitate word learning. And there is experimental and modeling work to support the plausibility of cross-situational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10</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Recent computational models attempt to formalize how social and statistical cues can be integrated to facilitate word-learning (Yu &amp; Ballard, 2007; Frank, Goodman, &amp; </a:t>
            </a:r>
            <a:r>
              <a:rPr lang="en-US" sz="1200" kern="1200" dirty="0" err="1" smtClean="0">
                <a:solidFill>
                  <a:schemeClr val="tx1"/>
                </a:solidFill>
                <a:effectLst/>
                <a:latin typeface="Helvetica"/>
                <a:ea typeface="+mn-ea"/>
                <a:cs typeface="+mn-cs"/>
              </a:rPr>
              <a:t>Tenenbaum</a:t>
            </a:r>
            <a:r>
              <a:rPr lang="en-US" sz="1200" kern="1200" dirty="0" smtClean="0">
                <a:solidFill>
                  <a:schemeClr val="tx1"/>
                </a:solidFill>
                <a:effectLst/>
                <a:latin typeface="Helvetica"/>
                <a:ea typeface="+mn-ea"/>
                <a:cs typeface="+mn-cs"/>
              </a:rPr>
              <a:t>, 2009). These models, however, </a:t>
            </a:r>
            <a:r>
              <a:rPr lang="en-US" sz="1200" b="1" kern="1200" dirty="0" smtClean="0">
                <a:solidFill>
                  <a:schemeClr val="tx1"/>
                </a:solidFill>
                <a:effectLst/>
                <a:latin typeface="Helvetica"/>
                <a:ea typeface="+mn-ea"/>
                <a:cs typeface="+mn-cs"/>
              </a:rPr>
              <a:t>treat social information in fundamentally different ways.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 In Yu and Ballard (2007) Unified Model, social information, such as eye gaze or prosody, is characterized as a ”spotlight” that directs the child’s attention to objects in the visual scene. In this account, social cues are considered, but intention reading is secondary to attention and saliency. Put another way, social cue simply adds weights to the words and objects that allow statistical learning to operate more effectively.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(Frank et al., 2009) propose an Intentional model that characterizes social information as providing evidence of a speaker’s referential intent, which in turn facilitates word-learning. This model assumes that the relationship between words and objects is mediated by the speaker’s goals to refer to some object. By making inferences about a speaker’s referential intent, the model is able to simultaneously solve both the social-cognitive and mapping inference problems inherent to word-learning.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Providing</a:t>
            </a:r>
            <a:r>
              <a:rPr lang="en-US" sz="1200" kern="1200" baseline="0" dirty="0" smtClean="0">
                <a:solidFill>
                  <a:schemeClr val="tx1"/>
                </a:solidFill>
                <a:effectLst/>
                <a:latin typeface="Helvetica"/>
                <a:ea typeface="+mn-ea"/>
                <a:cs typeface="+mn-cs"/>
              </a:rPr>
              <a:t> information about the sampling process of exemplars. In </a:t>
            </a:r>
            <a:r>
              <a:rPr lang="en-US" sz="1200" kern="1200" baseline="0" dirty="0" err="1" smtClean="0">
                <a:solidFill>
                  <a:schemeClr val="tx1"/>
                </a:solidFill>
                <a:effectLst/>
                <a:latin typeface="Helvetica"/>
                <a:ea typeface="+mn-ea"/>
                <a:cs typeface="+mn-cs"/>
              </a:rPr>
              <a:t>Xu</a:t>
            </a:r>
            <a:r>
              <a:rPr lang="en-US" sz="1200" kern="1200" baseline="0" dirty="0" smtClean="0">
                <a:solidFill>
                  <a:schemeClr val="tx1"/>
                </a:solidFill>
                <a:effectLst/>
                <a:latin typeface="Helvetica"/>
                <a:ea typeface="+mn-ea"/>
                <a:cs typeface="+mn-cs"/>
              </a:rPr>
              <a:t> and </a:t>
            </a:r>
            <a:r>
              <a:rPr lang="en-US" sz="1200" kern="1200" baseline="0" dirty="0" err="1" smtClean="0">
                <a:solidFill>
                  <a:schemeClr val="tx1"/>
                </a:solidFill>
                <a:effectLst/>
                <a:latin typeface="Helvetica"/>
                <a:ea typeface="+mn-ea"/>
                <a:cs typeface="+mn-cs"/>
              </a:rPr>
              <a:t>Tenebaum’s</a:t>
            </a:r>
            <a:r>
              <a:rPr lang="en-US" sz="1200" kern="1200" baseline="0" dirty="0" smtClean="0">
                <a:solidFill>
                  <a:schemeClr val="tx1"/>
                </a:solidFill>
                <a:effectLst/>
                <a:latin typeface="Helvetica"/>
                <a:ea typeface="+mn-ea"/>
                <a:cs typeface="+mn-cs"/>
              </a:rPr>
              <a:t> experiment they showed that </a:t>
            </a:r>
            <a:r>
              <a:rPr lang="en-US" sz="1200" kern="1200" dirty="0" smtClean="0">
                <a:solidFill>
                  <a:schemeClr val="tx1"/>
                </a:solidFill>
                <a:effectLst/>
                <a:latin typeface="Helvetica"/>
                <a:ea typeface="+mn-ea"/>
                <a:cs typeface="+mn-cs"/>
              </a:rPr>
              <a:t>adults and children generalized more conservatively in the former context; that is, they restricted the</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label to just those objects most similar to the labeled examples when the exemplars were chosen by a knowledgeable teacher,</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but not when chosen by the learners themselves. </a:t>
            </a:r>
            <a:r>
              <a:rPr lang="en-US" sz="1200" kern="1200" dirty="0" err="1" smtClean="0">
                <a:solidFill>
                  <a:schemeClr val="tx1"/>
                </a:solidFill>
                <a:effectLst/>
                <a:latin typeface="Helvetica"/>
                <a:ea typeface="+mn-ea"/>
                <a:cs typeface="+mn-cs"/>
              </a:rPr>
              <a:t>Xu</a:t>
            </a:r>
            <a:r>
              <a:rPr lang="en-US" sz="1200" kern="1200" dirty="0" smtClean="0">
                <a:solidFill>
                  <a:schemeClr val="tx1"/>
                </a:solidFill>
                <a:effectLst/>
                <a:latin typeface="Helvetica"/>
                <a:ea typeface="+mn-ea"/>
                <a:cs typeface="+mn-cs"/>
              </a:rPr>
              <a:t> and </a:t>
            </a:r>
            <a:r>
              <a:rPr lang="en-US" sz="1200" kern="1200" dirty="0" err="1" smtClean="0">
                <a:solidFill>
                  <a:schemeClr val="tx1"/>
                </a:solidFill>
                <a:effectLst/>
                <a:latin typeface="Helvetica"/>
                <a:ea typeface="+mn-ea"/>
                <a:cs typeface="+mn-cs"/>
              </a:rPr>
              <a:t>Tenebaum</a:t>
            </a:r>
            <a:r>
              <a:rPr lang="en-US" sz="1200" kern="1200" dirty="0" smtClean="0">
                <a:solidFill>
                  <a:schemeClr val="tx1"/>
                </a:solidFill>
                <a:effectLst/>
                <a:latin typeface="Helvetica"/>
                <a:ea typeface="+mn-ea"/>
                <a:cs typeface="+mn-cs"/>
              </a:rPr>
              <a:t> don’t frame</a:t>
            </a:r>
            <a:r>
              <a:rPr lang="en-US" sz="1200" kern="1200" baseline="0" dirty="0" smtClean="0">
                <a:solidFill>
                  <a:schemeClr val="tx1"/>
                </a:solidFill>
                <a:effectLst/>
                <a:latin typeface="Helvetica"/>
                <a:ea typeface="+mn-ea"/>
                <a:cs typeface="+mn-cs"/>
              </a:rPr>
              <a:t> their task as manipulating social cues to reference, but it could be thought of this way. This brings up a novel way to think about social cues to reference – as pedagogical in nature.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Researchers also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11</a:t>
            </a:fld>
            <a:endParaRPr lang="en-US"/>
          </a:p>
        </p:txBody>
      </p:sp>
    </p:spTree>
    <p:extLst>
      <p:ext uri="{BB962C8B-B14F-4D97-AF65-F5344CB8AC3E}">
        <p14:creationId xmlns:p14="http://schemas.microsoft.com/office/powerpoint/2010/main" val="272208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I get to that work,</a:t>
            </a:r>
            <a:r>
              <a:rPr lang="en-US" baseline="0" dirty="0" smtClean="0"/>
              <a:t> </a:t>
            </a:r>
            <a:r>
              <a:rPr lang="en-US" dirty="0" smtClean="0"/>
              <a:t>I want to shift focus to</a:t>
            </a:r>
            <a:r>
              <a:rPr lang="en-US" baseline="0" dirty="0" smtClean="0"/>
              <a:t> talk briefly about two debates over the processes underlying social and cross-situational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12</a:t>
            </a:fld>
            <a:endParaRPr lang="en-US" dirty="0"/>
          </a:p>
        </p:txBody>
      </p:sp>
    </p:spTree>
    <p:extLst>
      <p:ext uri="{BB962C8B-B14F-4D97-AF65-F5344CB8AC3E}">
        <p14:creationId xmlns:p14="http://schemas.microsoft.com/office/powerpoint/2010/main" val="372803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13</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14</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there is considerable debate at the “process level” as to exactly how cross-situational information is stored and used during retrieval. I will lay out two proposals. </a:t>
            </a:r>
            <a:endParaRPr lang="en-US" dirty="0" smtClean="0"/>
          </a:p>
          <a:p>
            <a:endParaRPr lang="en-US" dirty="0" smtClean="0"/>
          </a:p>
          <a:p>
            <a:r>
              <a:rPr lang="en-US" dirty="0" smtClean="0"/>
              <a:t>The </a:t>
            </a:r>
            <a:r>
              <a:rPr lang="en-US" dirty="0" smtClean="0"/>
              <a:t>basic debate is whether</a:t>
            </a:r>
            <a:r>
              <a:rPr lang="en-US" baseline="0" dirty="0" smtClean="0"/>
              <a:t> learners are creating a </a:t>
            </a:r>
            <a:r>
              <a:rPr lang="en-US" dirty="0" smtClean="0"/>
              <a:t>co-occurrence matrix,</a:t>
            </a:r>
            <a:r>
              <a:rPr lang="en-US" baseline="0" dirty="0" smtClean="0"/>
              <a:t> tracking information about multiple alternatives OR</a:t>
            </a:r>
            <a:r>
              <a:rPr lang="en-US" dirty="0" smtClean="0"/>
              <a:t>  tracking a single candidate hypothesis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15</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Learning is the product of a one-trial procedure in which </a:t>
            </a:r>
            <a:r>
              <a:rPr lang="en-US" sz="1200" b="1" dirty="0" smtClean="0"/>
              <a:t>a single candidate hypothesis</a:t>
            </a:r>
            <a:r>
              <a:rPr lang="en-US" sz="1200" dirty="0" smtClean="0"/>
              <a:t> is tracked over time</a:t>
            </a:r>
          </a:p>
          <a:p>
            <a:r>
              <a:rPr lang="en-US" sz="1200" kern="1200" dirty="0" smtClean="0">
                <a:solidFill>
                  <a:schemeClr val="tx1"/>
                </a:solidFill>
                <a:effectLst/>
                <a:latin typeface="Helvetica"/>
                <a:ea typeface="+mn-ea"/>
                <a:cs typeface="+mn-cs"/>
              </a:rPr>
              <a:t> </a:t>
            </a:r>
          </a:p>
          <a:p>
            <a:r>
              <a:rPr lang="en-US" sz="1200" kern="1200" dirty="0" smtClean="0">
                <a:solidFill>
                  <a:schemeClr val="tx1"/>
                </a:solidFill>
                <a:effectLst/>
                <a:latin typeface="Helvetica"/>
                <a:ea typeface="+mn-ea"/>
                <a:cs typeface="+mn-cs"/>
              </a:rPr>
              <a:t>some evidence that ADULTS in their task don’t seem to be tracking multiple co-occurrences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16</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17</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18</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19</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children </a:t>
            </a:r>
            <a:r>
              <a:rPr lang="en-US" baseline="0" dirty="0" smtClean="0"/>
              <a:t>learn words remarkably fast. To do this, they have to solve an extensive list of inferential problems such as being able to </a:t>
            </a:r>
            <a:r>
              <a:rPr lang="en-US" sz="1200" kern="1200" dirty="0" smtClean="0">
                <a:solidFill>
                  <a:schemeClr val="tx1"/>
                </a:solidFill>
                <a:effectLst/>
                <a:latin typeface="Helvetica"/>
                <a:ea typeface="+mn-ea"/>
                <a:cs typeface="+mn-cs"/>
              </a:rPr>
              <a:t>interpret a speaker’s utterance as having communicative intent, extract individual words from that utterance, map that word to the correct object in the world, and retain that link over time.</a:t>
            </a:r>
            <a:r>
              <a:rPr lang="en-US" sz="1200" kern="1200" baseline="0" dirty="0" smtClean="0">
                <a:solidFill>
                  <a:schemeClr val="tx1"/>
                </a:solidFill>
                <a:effectLst/>
                <a:latin typeface="Helvetica"/>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Today I’m going to be focusing on the specific problem of how children learn concrete nouns and one of the fundamental </a:t>
            </a:r>
            <a:r>
              <a:rPr lang="en-US" sz="1200" kern="1200" baseline="0" dirty="0" err="1" smtClean="0">
                <a:solidFill>
                  <a:schemeClr val="tx1"/>
                </a:solidFill>
                <a:effectLst/>
                <a:latin typeface="Helvetica"/>
                <a:ea typeface="+mn-ea"/>
                <a:cs typeface="+mn-cs"/>
              </a:rPr>
              <a:t>componenents</a:t>
            </a:r>
            <a:r>
              <a:rPr lang="en-US" sz="1200" kern="1200" baseline="0" dirty="0" smtClean="0">
                <a:solidFill>
                  <a:schemeClr val="tx1"/>
                </a:solidFill>
                <a:effectLst/>
                <a:latin typeface="Helvetica"/>
                <a:ea typeface="+mn-ea"/>
                <a:cs typeface="+mn-cs"/>
              </a:rPr>
              <a:t> of this puzzle -- how children solve the problem of referential uncertainty.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2</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Helvetica"/>
                <a:ea typeface="+mn-ea"/>
                <a:cs typeface="+mn-cs"/>
              </a:rPr>
              <a:t>Main point from Dan’s work </a:t>
            </a:r>
            <a:r>
              <a:rPr lang="en-US" sz="1200" b="1" kern="1200" dirty="0" smtClean="0">
                <a:solidFill>
                  <a:schemeClr val="tx1"/>
                </a:solidFill>
                <a:effectLst/>
                <a:latin typeface="Helvetica"/>
                <a:ea typeface="+mn-ea"/>
                <a:cs typeface="+mn-cs"/>
                <a:sym typeface="Wingdings"/>
              </a:rPr>
              <a:t> </a:t>
            </a:r>
            <a:r>
              <a:rPr lang="en-US" sz="1200" b="1" kern="1200" dirty="0" smtClean="0">
                <a:solidFill>
                  <a:schemeClr val="tx1"/>
                </a:solidFill>
                <a:effectLst/>
                <a:latin typeface="Helvetica"/>
                <a:ea typeface="+mn-ea"/>
                <a:cs typeface="+mn-cs"/>
              </a:rPr>
              <a:t>memory demands matter to representation</a:t>
            </a:r>
            <a:endParaRPr lang="en-US" sz="1200" kern="1200" dirty="0" smtClean="0">
              <a:solidFill>
                <a:schemeClr val="tx1"/>
              </a:solidFill>
              <a:effectLst/>
              <a:latin typeface="Helvetica"/>
              <a:ea typeface="+mn-ea"/>
              <a:cs typeface="+mn-cs"/>
            </a:endParaRPr>
          </a:p>
          <a:p>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20</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these two learning strategies </a:t>
            </a:r>
            <a:r>
              <a:rPr lang="en-US" baseline="0" dirty="0" smtClean="0"/>
              <a:t>on a continuum and suggest that the behavior you show is influenced by attention and memory demands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21</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walk</a:t>
            </a:r>
            <a:r>
              <a:rPr lang="en-US" baseline="0" dirty="0" smtClean="0"/>
              <a:t> through all 4 factors that we manipulated: social, trial type, number of </a:t>
            </a:r>
            <a:r>
              <a:rPr lang="en-US" baseline="0" dirty="0" err="1" smtClean="0"/>
              <a:t>pics</a:t>
            </a:r>
            <a:r>
              <a:rPr lang="en-US" baseline="0" dirty="0" smtClean="0"/>
              <a:t>, delay between exposures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22</a:t>
            </a:fld>
            <a:endParaRPr lang="en-US" dirty="0"/>
          </a:p>
        </p:txBody>
      </p:sp>
    </p:spTree>
    <p:extLst>
      <p:ext uri="{BB962C8B-B14F-4D97-AF65-F5344CB8AC3E}">
        <p14:creationId xmlns:p14="http://schemas.microsoft.com/office/powerpoint/2010/main" val="3808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Tina always looked</a:t>
            </a:r>
            <a:r>
              <a:rPr lang="en-US" baseline="0" dirty="0" smtClean="0"/>
              <a:t> straight ahead</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24</a:t>
            </a:fld>
            <a:endParaRPr lang="en-US" dirty="0"/>
          </a:p>
        </p:txBody>
      </p:sp>
    </p:spTree>
    <p:extLst>
      <p:ext uri="{BB962C8B-B14F-4D97-AF65-F5344CB8AC3E}">
        <p14:creationId xmlns:p14="http://schemas.microsoft.com/office/powerpoint/2010/main" val="49217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chose to use eye gaze because it was easy to manipulate and incorporate in the </a:t>
            </a:r>
            <a:r>
              <a:rPr lang="en-US" baseline="0" dirty="0" err="1" smtClean="0"/>
              <a:t>xsl</a:t>
            </a:r>
            <a:r>
              <a:rPr lang="en-US" baseline="0" dirty="0" smtClean="0"/>
              <a:t> task. We included arrows because piloting tasks showed that participants were struggling to figure out which object Tina was looking at. I don’t want to make any claims about eye-gaze specifically, we just used it to manipulate referential uncertainty.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25</a:t>
            </a:fld>
            <a:endParaRPr lang="en-US" dirty="0"/>
          </a:p>
        </p:txBody>
      </p:sp>
    </p:spTree>
    <p:extLst>
      <p:ext uri="{BB962C8B-B14F-4D97-AF65-F5344CB8AC3E}">
        <p14:creationId xmlns:p14="http://schemas.microsoft.com/office/powerpoint/2010/main" val="559697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add arrows</a:t>
            </a:r>
          </a:p>
          <a:p>
            <a:endParaRPr lang="en-US"/>
          </a:p>
          <a:p>
            <a:r>
              <a:rPr lang="en-US"/>
              <a:t>explicit about this, point out things on plot</a:t>
            </a:r>
          </a:p>
        </p:txBody>
      </p:sp>
      <p:sp>
        <p:nvSpPr>
          <p:cNvPr id="4" name="Slide Number Placeholder 3"/>
          <p:cNvSpPr>
            <a:spLocks noGrp="1"/>
          </p:cNvSpPr>
          <p:nvPr>
            <p:ph type="sldNum" sz="quarter" idx="10"/>
          </p:nvPr>
        </p:nvSpPr>
        <p:spPr/>
        <p:txBody>
          <a:bodyPr/>
          <a:lstStyle/>
          <a:p>
            <a:fld id="{5A4FFB53-C330-4F42-A5AC-D8FCC7255F84}" type="slidenum">
              <a:rPr lang="en-US" smtClean="0"/>
              <a:pPr/>
              <a:t>28</a:t>
            </a:fld>
            <a:endParaRPr lang="en-US" dirty="0"/>
          </a:p>
        </p:txBody>
      </p:sp>
    </p:spTree>
    <p:extLst>
      <p:ext uri="{BB962C8B-B14F-4D97-AF65-F5344CB8AC3E}">
        <p14:creationId xmlns:p14="http://schemas.microsoft.com/office/powerpoint/2010/main" val="3117275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Light"/>
                <a:cs typeface="Helvetica Light"/>
              </a:rPr>
              <a:t>Novel words were 1-3 syllable </a:t>
            </a:r>
            <a:r>
              <a:rPr lang="en-US" sz="1200" dirty="0" err="1" smtClean="0">
                <a:latin typeface="Helvetica Light"/>
                <a:cs typeface="Helvetica Light"/>
              </a:rPr>
              <a:t>pseudowords</a:t>
            </a:r>
            <a:r>
              <a:rPr lang="en-US" sz="1200" dirty="0" smtClean="0">
                <a:latin typeface="Helvetica Light"/>
                <a:cs typeface="Helvetica Light"/>
              </a:rPr>
              <a:t> obeying the rules of English </a:t>
            </a:r>
            <a:r>
              <a:rPr lang="en-US" sz="1200" dirty="0" err="1" smtClean="0">
                <a:latin typeface="Helvetica Light"/>
                <a:cs typeface="Helvetica Light"/>
              </a:rPr>
              <a:t>phonotactics</a:t>
            </a:r>
            <a:endParaRPr lang="en-US" sz="1200" dirty="0" smtClean="0">
              <a:latin typeface="Helvetica Light"/>
              <a:cs typeface="Helvetica Light"/>
            </a:endParaRPr>
          </a:p>
          <a:p>
            <a:pPr marL="0" indent="0">
              <a:buNone/>
            </a:pPr>
            <a:r>
              <a:rPr lang="en-US" sz="1200" dirty="0" smtClean="0">
                <a:latin typeface="Helvetica Light"/>
                <a:cs typeface="Helvetica Light"/>
              </a:rPr>
              <a:t>Novel images taken from </a:t>
            </a:r>
            <a:r>
              <a:rPr lang="en-US" sz="1200" dirty="0" err="1" smtClean="0">
                <a:latin typeface="Helvetica Light"/>
                <a:cs typeface="Helvetica Light"/>
              </a:rPr>
              <a:t>Kanwisher</a:t>
            </a:r>
            <a:r>
              <a:rPr lang="en-US" sz="1200" dirty="0" smtClean="0">
                <a:latin typeface="Helvetica Light"/>
                <a:cs typeface="Helvetica Light"/>
              </a:rPr>
              <a:t>, Woods, </a:t>
            </a:r>
            <a:r>
              <a:rPr lang="en-US" sz="1200" dirty="0" err="1" smtClean="0">
                <a:latin typeface="Helvetica Light"/>
                <a:cs typeface="Helvetica Light"/>
              </a:rPr>
              <a:t>Iacoboni</a:t>
            </a:r>
            <a:r>
              <a:rPr lang="en-US" sz="1200" dirty="0" smtClean="0">
                <a:latin typeface="Helvetica Light"/>
                <a:cs typeface="Helvetica Light"/>
              </a:rPr>
              <a:t> &amp; </a:t>
            </a:r>
            <a:r>
              <a:rPr lang="en-US" sz="1200" dirty="0" err="1" smtClean="0">
                <a:latin typeface="Helvetica Light"/>
                <a:cs typeface="Helvetica Light"/>
              </a:rPr>
              <a:t>Mazziotta</a:t>
            </a:r>
            <a:r>
              <a:rPr lang="en-US" sz="1200" dirty="0" smtClean="0">
                <a:latin typeface="Helvetica Light"/>
                <a:cs typeface="Helvetica Light"/>
              </a:rPr>
              <a:t> (1997)</a:t>
            </a:r>
          </a:p>
          <a:p>
            <a:pPr marL="0" indent="0">
              <a:buNone/>
            </a:pPr>
            <a:endParaRPr lang="en-US" sz="1200" dirty="0" smtClean="0">
              <a:latin typeface="Helvetica Light"/>
              <a:cs typeface="Helvetica Light"/>
            </a:endParaRPr>
          </a:p>
          <a:p>
            <a:pPr marL="0" indent="0">
              <a:buNone/>
            </a:pPr>
            <a:r>
              <a:rPr lang="en-US" sz="1200" dirty="0" smtClean="0">
                <a:latin typeface="Helvetica Light"/>
                <a:cs typeface="Helvetica Light"/>
              </a:rPr>
              <a:t>Now I’ll</a:t>
            </a:r>
            <a:r>
              <a:rPr lang="en-US" sz="1200" baseline="0" dirty="0" smtClean="0">
                <a:latin typeface="Helvetica Light"/>
                <a:cs typeface="Helvetica Light"/>
              </a:rPr>
              <a:t> walk through the behavioral results</a:t>
            </a:r>
            <a:endParaRPr lang="en-US" sz="1200" dirty="0" smtClean="0">
              <a:latin typeface="Helvetica Light"/>
              <a:cs typeface="Helvetica Light"/>
            </a:endParaRP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29</a:t>
            </a:fld>
            <a:endParaRPr lang="en-US" dirty="0"/>
          </a:p>
        </p:txBody>
      </p:sp>
    </p:spTree>
    <p:extLst>
      <p:ext uri="{BB962C8B-B14F-4D97-AF65-F5344CB8AC3E}">
        <p14:creationId xmlns:p14="http://schemas.microsoft.com/office/powerpoint/2010/main" val="3558780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want to orient you to the graphs that I will show. Here we are plotting proportion choosing the repeated referent as a function of the number of intervening trials. The panels are different number of referents on exposure. Social points and lines will be blue and non-social will be red. Same trials are plotted with a solid line and switch with a dashed line. Here’s chance lines 1/number of referents. </a:t>
            </a:r>
          </a:p>
          <a:p>
            <a:endParaRPr lang="en-US" baseline="0" dirty="0" smtClean="0"/>
          </a:p>
          <a:p>
            <a:r>
              <a:rPr lang="en-US" baseline="0" dirty="0" smtClean="0"/>
              <a:t>And all error bars are 95% confidence intervals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30</a:t>
            </a:fld>
            <a:endParaRPr lang="en-US" dirty="0"/>
          </a:p>
        </p:txBody>
      </p:sp>
    </p:spTree>
    <p:extLst>
      <p:ext uri="{BB962C8B-B14F-4D97-AF65-F5344CB8AC3E}">
        <p14:creationId xmlns:p14="http://schemas.microsoft.com/office/powerpoint/2010/main" val="3353026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Manipulation</a:t>
            </a:r>
            <a:r>
              <a:rPr lang="en-US" baseline="0" dirty="0" smtClean="0"/>
              <a:t> check</a:t>
            </a:r>
          </a:p>
          <a:p>
            <a:r>
              <a:rPr lang="en-US" baseline="0" dirty="0" smtClean="0"/>
              <a:t>----- Meeting Notes (5/13/14 14:12) -----</a:t>
            </a:r>
          </a:p>
          <a:p>
            <a:r>
              <a:rPr lang="en-US" baseline="0" dirty="0" smtClean="0"/>
              <a:t>use sigma to predict</a:t>
            </a:r>
          </a:p>
          <a:p>
            <a:r>
              <a:rPr lang="en-US" baseline="0" dirty="0" smtClean="0"/>
              <a:t>more time to talk about experiment and walk carefully through the data</a:t>
            </a:r>
          </a:p>
          <a:p>
            <a:r>
              <a:rPr lang="en-US" baseline="0" dirty="0" smtClean="0"/>
              <a:t>key questions, one or two previous studies, cut stuff from the background. </a:t>
            </a:r>
          </a:p>
          <a:p>
            <a:r>
              <a:rPr lang="en-US" baseline="0" dirty="0" smtClean="0"/>
              <a:t>return to baby christmas --&gt; highlight broad overarching question </a:t>
            </a:r>
          </a:p>
          <a:p>
            <a:r>
              <a:rPr lang="en-US" baseline="0" dirty="0" smtClean="0"/>
              <a:t>keep things in the background --&gt; return to things int he background</a:t>
            </a:r>
          </a:p>
          <a:p>
            <a:endParaRPr lang="en-US" baseline="0" dirty="0" smtClean="0"/>
          </a:p>
          <a:p>
            <a:r>
              <a:rPr lang="en-US" baseline="0" dirty="0" smtClean="0"/>
              <a:t>how to better explain the model --&gt; semantic glosses --&gt; use short word instead --&gt; </a:t>
            </a:r>
          </a:p>
          <a:p>
            <a:endParaRPr lang="en-US" baseline="0" dirty="0" smtClean="0"/>
          </a:p>
          <a:p>
            <a:r>
              <a:rPr lang="en-US" baseline="0" dirty="0" smtClean="0"/>
              <a:t>end of model --&gt; bring back the parameters in lay terms and how data does or does not reflect --&gt; setting up the model to cut the background</a:t>
            </a:r>
          </a:p>
          <a:p>
            <a:endParaRPr lang="en-US" baseline="0" dirty="0" smtClean="0"/>
          </a:p>
          <a:p>
            <a:r>
              <a:rPr lang="en-US" baseline="0" dirty="0" smtClean="0"/>
              <a:t>hold background slides</a:t>
            </a:r>
          </a:p>
          <a:p>
            <a:endParaRPr lang="en-US" baseline="0" dirty="0" smtClean="0"/>
          </a:p>
          <a:p>
            <a:r>
              <a:rPr lang="en-US" baseline="0" dirty="0" smtClean="0"/>
              <a:t>demo of the experiment would be helpful --&gt; switch and same on the same slide</a:t>
            </a:r>
          </a:p>
          <a:p>
            <a:endParaRPr lang="en-US" baseline="0" dirty="0" smtClean="0"/>
          </a:p>
          <a:p>
            <a:r>
              <a:rPr lang="en-US" baseline="0" dirty="0" smtClean="0"/>
              <a:t>not a word on the screen --&gt; put word on there</a:t>
            </a:r>
          </a:p>
          <a:p>
            <a:endParaRPr lang="en-US" baseline="0" dirty="0" smtClean="0"/>
          </a:p>
          <a:p>
            <a:r>
              <a:rPr lang="en-US" baseline="0" dirty="0" smtClean="0"/>
              <a:t>intervening trials slide confusing --&gt; arrows to the target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31</a:t>
            </a:fld>
            <a:endParaRPr lang="en-US" dirty="0"/>
          </a:p>
        </p:txBody>
      </p:sp>
    </p:spTree>
    <p:extLst>
      <p:ext uri="{BB962C8B-B14F-4D97-AF65-F5344CB8AC3E}">
        <p14:creationId xmlns:p14="http://schemas.microsoft.com/office/powerpoint/2010/main" val="1528260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(5/13/14 14:12) -----</a:t>
            </a:r>
          </a:p>
          <a:p>
            <a:r>
              <a:rPr lang="en-US" dirty="0"/>
              <a:t>modify model parameters --&gt;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32</a:t>
            </a:fld>
            <a:endParaRPr lang="en-US" dirty="0"/>
          </a:p>
        </p:txBody>
      </p:sp>
    </p:spTree>
    <p:extLst>
      <p:ext uri="{BB962C8B-B14F-4D97-AF65-F5344CB8AC3E}">
        <p14:creationId xmlns:p14="http://schemas.microsoft.com/office/powerpoint/2010/main" val="4053929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Or what I’m going to call, “The problem of baby’s first Christmas.”</a:t>
            </a:r>
          </a:p>
          <a:p>
            <a:endParaRPr lang="en-US" baseline="0" dirty="0" smtClean="0"/>
          </a:p>
          <a:p>
            <a:r>
              <a:rPr lang="en-US" dirty="0" smtClean="0"/>
              <a:t>Imagine</a:t>
            </a:r>
            <a:r>
              <a:rPr lang="en-US" baseline="0" dirty="0" smtClean="0"/>
              <a:t> you are this child, surrounded by novel objects that you’ve only seen for a couple of minutes and you’re highly motivated to figure out the words for each object. Then mom says something like, </a:t>
            </a:r>
            <a:r>
              <a:rPr lang="en-US" b="1" baseline="0" dirty="0" smtClean="0"/>
              <a:t>“Hey! Do you like your new </a:t>
            </a:r>
            <a:r>
              <a:rPr lang="en-US" b="1" baseline="0" dirty="0" err="1" smtClean="0"/>
              <a:t>dax</a:t>
            </a:r>
            <a:r>
              <a:rPr lang="en-US" b="1" baseline="0" dirty="0" smtClean="0"/>
              <a:t>?</a:t>
            </a:r>
            <a:r>
              <a:rPr lang="en-US" b="1" baseline="0" dirty="0" smtClean="0"/>
              <a:t>” The problem here </a:t>
            </a:r>
            <a:r>
              <a:rPr lang="en-US" b="0" baseline="0" dirty="0" smtClean="0"/>
              <a:t>is that </a:t>
            </a:r>
            <a:r>
              <a:rPr lang="en-US" sz="1200" b="0" kern="1200" baseline="0" dirty="0" err="1" smtClean="0">
                <a:solidFill>
                  <a:schemeClr val="tx1"/>
                </a:solidFill>
                <a:latin typeface="Helvetica"/>
                <a:ea typeface="+mn-ea"/>
                <a:cs typeface="+mn-cs"/>
              </a:rPr>
              <a:t>dax</a:t>
            </a:r>
            <a:r>
              <a:rPr lang="en-US" sz="1200" b="0" kern="1200" baseline="0" dirty="0" smtClean="0">
                <a:solidFill>
                  <a:schemeClr val="tx1"/>
                </a:solidFill>
                <a:latin typeface="Helvetica"/>
                <a:ea typeface="+mn-ea"/>
                <a:cs typeface="+mn-cs"/>
              </a:rPr>
              <a:t> could </a:t>
            </a:r>
            <a:r>
              <a:rPr lang="en-US" sz="1200" b="0" kern="1200" baseline="0" dirty="0" smtClean="0">
                <a:solidFill>
                  <a:schemeClr val="tx1"/>
                </a:solidFill>
                <a:latin typeface="Helvetica"/>
                <a:ea typeface="+mn-ea"/>
                <a:cs typeface="+mn-cs"/>
              </a:rPr>
              <a:t>refer to any of these toys, to some </a:t>
            </a:r>
            <a:r>
              <a:rPr lang="en-US" sz="1200" kern="1200" dirty="0" smtClean="0">
                <a:solidFill>
                  <a:schemeClr val="tx1"/>
                </a:solidFill>
                <a:latin typeface="Helvetica"/>
                <a:ea typeface="+mn-ea"/>
                <a:cs typeface="+mn-cs"/>
              </a:rPr>
              <a:t>properties of the toys, or even nothing at all.</a:t>
            </a:r>
          </a:p>
          <a:p>
            <a:endParaRPr lang="en-US" b="1" baseline="0" dirty="0" smtClean="0"/>
          </a:p>
          <a:p>
            <a:r>
              <a:rPr lang="en-US" b="1" baseline="0" dirty="0" smtClean="0"/>
              <a:t>So </a:t>
            </a:r>
            <a:r>
              <a:rPr lang="en-US" b="0" baseline="0" dirty="0" smtClean="0"/>
              <a:t>w</a:t>
            </a:r>
            <a:r>
              <a:rPr lang="en-US" baseline="0" dirty="0" smtClean="0"/>
              <a:t>ithout any additional information, it’s probably going to be difficult to figure out which of these exciting new toys is the </a:t>
            </a:r>
            <a:r>
              <a:rPr lang="en-US" baseline="0" dirty="0" err="1" smtClean="0"/>
              <a:t>dax</a:t>
            </a:r>
            <a:r>
              <a:rPr lang="en-US" baseline="0" dirty="0" smtClean="0"/>
              <a:t>. </a:t>
            </a:r>
            <a:r>
              <a:rPr lang="en-US" baseline="0" dirty="0" smtClean="0"/>
              <a:t>And given your uncertainty it might make sense </a:t>
            </a:r>
            <a:r>
              <a:rPr lang="en-US" baseline="0" dirty="0" smtClean="0"/>
              <a:t>to keep </a:t>
            </a:r>
            <a:r>
              <a:rPr lang="en-US" baseline="0" dirty="0" smtClean="0"/>
              <a:t>track of a couple of the toys and hope that more </a:t>
            </a:r>
            <a:r>
              <a:rPr lang="en-US" baseline="0" dirty="0" smtClean="0"/>
              <a:t>more cues to reference will </a:t>
            </a:r>
            <a:r>
              <a:rPr lang="en-US" baseline="0" dirty="0" smtClean="0"/>
              <a:t>come </a:t>
            </a:r>
            <a:r>
              <a:rPr lang="en-US" baseline="0" dirty="0" smtClean="0"/>
              <a:t>along later. Reducing uncertainty across multiple labeling events (or over time) has been called CROSS-SITUATIONAL LEARNING.</a:t>
            </a:r>
            <a:endParaRPr lang="en-US" baseline="0" dirty="0" smtClean="0"/>
          </a:p>
          <a:p>
            <a:endParaRPr lang="en-US" baseline="0" dirty="0" smtClean="0"/>
          </a:p>
          <a:p>
            <a:r>
              <a:rPr lang="en-US" baseline="0" dirty="0" smtClean="0"/>
              <a:t>However…</a:t>
            </a:r>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t>3</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33</a:t>
            </a:fld>
            <a:endParaRPr lang="en-US" dirty="0"/>
          </a:p>
        </p:txBody>
      </p:sp>
    </p:spTree>
    <p:extLst>
      <p:ext uri="{BB962C8B-B14F-4D97-AF65-F5344CB8AC3E}">
        <p14:creationId xmlns:p14="http://schemas.microsoft.com/office/powerpoint/2010/main" val="3927809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framework, the</a:t>
            </a:r>
            <a:r>
              <a:rPr lang="en-US" baseline="0" dirty="0" smtClean="0"/>
              <a:t> </a:t>
            </a:r>
            <a:r>
              <a:rPr lang="en-US" dirty="0" smtClean="0"/>
              <a:t>learner observes a set of situations S with the goal of determining the lexicon of</a:t>
            </a:r>
            <a:r>
              <a:rPr lang="en-US" baseline="0" dirty="0" smtClean="0"/>
              <a:t> </a:t>
            </a:r>
            <a:r>
              <a:rPr lang="en-US" dirty="0" smtClean="0"/>
              <a:t>word-object mappings L that produced them P(L|S). Each of these situations consists of</a:t>
            </a:r>
            <a:r>
              <a:rPr lang="en-US" baseline="0" dirty="0" smtClean="0"/>
              <a:t> </a:t>
            </a:r>
            <a:r>
              <a:rPr lang="en-US" dirty="0" smtClean="0"/>
              <a:t>two observed variables: objects (O) and words (W). There’s also</a:t>
            </a:r>
            <a:r>
              <a:rPr lang="en-US" baseline="0" dirty="0" smtClean="0"/>
              <a:t> two unobserved </a:t>
            </a:r>
            <a:r>
              <a:rPr lang="en-US" dirty="0" err="1" smtClean="0"/>
              <a:t>variablse</a:t>
            </a:r>
            <a:r>
              <a:rPr lang="en-US" dirty="0" smtClean="0"/>
              <a:t>: intention (I) of the speaker and the learner’s task is to infer the lexicon</a:t>
            </a:r>
            <a:r>
              <a:rPr lang="en-US" baseline="0" dirty="0" smtClean="0"/>
              <a:t> with </a:t>
            </a:r>
            <a:endParaRPr lang="en-US" dirty="0" smtClean="0"/>
          </a:p>
          <a:p>
            <a:endParaRPr lang="en-US" dirty="0" smtClean="0"/>
          </a:p>
          <a:p>
            <a:r>
              <a:rPr lang="en-US" dirty="0" smtClean="0"/>
              <a:t>Then we add</a:t>
            </a:r>
            <a:r>
              <a:rPr lang="en-US" baseline="0" dirty="0" smtClean="0"/>
              <a:t> general cognitive constraints, sigma which captures the inference people make about referential intention of the speaker’s utterance, gamma which captures the strength of the initial encoding of each object, and lambda which captures the rate of memory decay over the various delay conditions. </a:t>
            </a:r>
          </a:p>
          <a:p>
            <a:endParaRPr lang="en-US" baseline="0" dirty="0" smtClean="0"/>
          </a:p>
          <a:p>
            <a:r>
              <a:rPr lang="en-US" baseline="0" dirty="0" smtClean="0"/>
              <a:t>A key parameter in this model is sigma…</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35</a:t>
            </a:fld>
            <a:endParaRPr lang="en-US" dirty="0"/>
          </a:p>
        </p:txBody>
      </p:sp>
    </p:spTree>
    <p:extLst>
      <p:ext uri="{BB962C8B-B14F-4D97-AF65-F5344CB8AC3E}">
        <p14:creationId xmlns:p14="http://schemas.microsoft.com/office/powerpoint/2010/main" val="1941304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here is that </a:t>
            </a:r>
            <a:r>
              <a:rPr lang="en-US" baseline="0" dirty="0" smtClean="0"/>
              <a:t>in an ambiguous learning context the learner makes one selection and decides how much belief to allocate across the referents on exposure</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36</a:t>
            </a:fld>
            <a:endParaRPr lang="en-US" dirty="0"/>
          </a:p>
        </p:txBody>
      </p:sp>
    </p:spTree>
    <p:extLst>
      <p:ext uri="{BB962C8B-B14F-4D97-AF65-F5344CB8AC3E}">
        <p14:creationId xmlns:p14="http://schemas.microsoft.com/office/powerpoint/2010/main" val="3941728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37</a:t>
            </a:fld>
            <a:endParaRPr lang="en-US" dirty="0"/>
          </a:p>
        </p:txBody>
      </p:sp>
    </p:spTree>
    <p:extLst>
      <p:ext uri="{BB962C8B-B14F-4D97-AF65-F5344CB8AC3E}">
        <p14:creationId xmlns:p14="http://schemas.microsoft.com/office/powerpoint/2010/main" val="77096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use as a tool to make predictions about what social information. is social information doing x, y, and z? interactions?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39</a:t>
            </a:fld>
            <a:endParaRPr lang="en-US" dirty="0"/>
          </a:p>
        </p:txBody>
      </p:sp>
    </p:spTree>
    <p:extLst>
      <p:ext uri="{BB962C8B-B14F-4D97-AF65-F5344CB8AC3E}">
        <p14:creationId xmlns:p14="http://schemas.microsoft.com/office/powerpoint/2010/main" val="1377714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able to capture the social boost to same trials</a:t>
            </a:r>
            <a:r>
              <a:rPr lang="en-US" baseline="0" dirty="0" smtClean="0"/>
              <a:t> AND the cost to same. Also not capturing the infraction with number of referents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41</a:t>
            </a:fld>
            <a:endParaRPr lang="en-US" dirty="0"/>
          </a:p>
        </p:txBody>
      </p:sp>
    </p:spTree>
    <p:extLst>
      <p:ext uri="{BB962C8B-B14F-4D97-AF65-F5344CB8AC3E}">
        <p14:creationId xmlns:p14="http://schemas.microsoft.com/office/powerpoint/2010/main" val="3460840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Notes: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45</a:t>
            </a:fld>
            <a:endParaRPr lang="en-US" dirty="0"/>
          </a:p>
        </p:txBody>
      </p:sp>
    </p:spTree>
    <p:extLst>
      <p:ext uri="{BB962C8B-B14F-4D97-AF65-F5344CB8AC3E}">
        <p14:creationId xmlns:p14="http://schemas.microsoft.com/office/powerpoint/2010/main" val="2009670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Trueswell</a:t>
            </a:r>
            <a:r>
              <a:rPr lang="en-US" dirty="0" smtClean="0"/>
              <a:t> &amp; Medina, 2012</a:t>
            </a:r>
          </a:p>
          <a:p>
            <a:r>
              <a:rPr lang="en-US" dirty="0" err="1" smtClean="0"/>
              <a:t>Yurovsky</a:t>
            </a:r>
            <a:r>
              <a:rPr lang="en-US" dirty="0" smtClean="0"/>
              <a:t> &amp; Frank, under review</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47</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Correlational data</a:t>
            </a:r>
            <a:r>
              <a:rPr lang="en-US" baseline="0" dirty="0" smtClean="0"/>
              <a:t> show that intention reading skills, as indexed by gaze following ability, predicts faster vocabulary growth.</a:t>
            </a:r>
            <a:endParaRPr lang="en-US" dirty="0" smtClean="0"/>
          </a:p>
          <a:p>
            <a:endParaRPr lang="en-US" dirty="0" smtClean="0"/>
          </a:p>
          <a:p>
            <a:r>
              <a:rPr lang="en-US" dirty="0" smtClean="0"/>
              <a:t>The   thick,   solid   line</a:t>
            </a:r>
            <a:r>
              <a:rPr lang="en-US" baseline="0" dirty="0" smtClean="0"/>
              <a:t> </a:t>
            </a:r>
            <a:r>
              <a:rPr lang="en-US" dirty="0" smtClean="0"/>
              <a:t>represents   strong</a:t>
            </a:r>
            <a:r>
              <a:rPr lang="en-US" baseline="0" dirty="0" smtClean="0"/>
              <a:t> gaze-followers</a:t>
            </a:r>
            <a:r>
              <a:rPr lang="en-US" dirty="0" smtClean="0"/>
              <a:t> at   by   the   adult   ( + 1   SD   average   duration   of</a:t>
            </a:r>
          </a:p>
          <a:p>
            <a:r>
              <a:rPr lang="en-US" dirty="0" smtClean="0"/>
              <a:t> correct looking). The thin, solid line represents</a:t>
            </a:r>
            <a:r>
              <a:rPr lang="en-US" baseline="0" dirty="0" smtClean="0"/>
              <a:t> </a:t>
            </a:r>
            <a:r>
              <a:rPr lang="en-US" dirty="0" smtClean="0"/>
              <a:t>the</a:t>
            </a:r>
            <a:r>
              <a:rPr lang="en-US" baseline="0" dirty="0" smtClean="0"/>
              <a:t> weak gaze-followers (- 1 SD below average)</a:t>
            </a:r>
            <a:r>
              <a:rPr lang="en-US" dirty="0" smtClean="0"/>
              <a:t>.   The   dashed   line   is   the   50th</a:t>
            </a:r>
          </a:p>
          <a:p>
            <a:r>
              <a:rPr lang="en-US" dirty="0" smtClean="0"/>
              <a:t> percentile of the CDI.</a:t>
            </a:r>
          </a:p>
          <a:p>
            <a:endParaRPr lang="en-US" dirty="0" smtClean="0"/>
          </a:p>
          <a:p>
            <a:r>
              <a:rPr lang="en-US" sz="1200" kern="1200" dirty="0" smtClean="0">
                <a:solidFill>
                  <a:schemeClr val="tx1"/>
                </a:solidFill>
                <a:latin typeface="Helvetica"/>
                <a:ea typeface="+mn-ea"/>
                <a:cs typeface="+mn-cs"/>
              </a:rPr>
              <a:t>there is sufficient evidence that rich, social interactions are high in information value and facilitate early word-learning. However, these episodes make up only a portion of the word-learning contexts that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young children experience,</a:t>
            </a:r>
            <a:r>
              <a:rPr lang="en-US" sz="1200" kern="1200" baseline="0" dirty="0" smtClean="0">
                <a:solidFill>
                  <a:schemeClr val="tx1"/>
                </a:solidFill>
                <a:latin typeface="Helvetica"/>
                <a:ea typeface="+mn-ea"/>
                <a:cs typeface="+mn-cs"/>
              </a:rPr>
              <a:t> even those  growing up in the most supportive of households</a:t>
            </a:r>
            <a:r>
              <a:rPr lang="en-US" sz="1200" kern="1200" dirty="0" smtClean="0">
                <a:solidFill>
                  <a:schemeClr val="tx1"/>
                </a:solidFill>
                <a:latin typeface="Helvetica"/>
                <a:ea typeface="+mn-ea"/>
                <a:cs typeface="+mn-cs"/>
              </a:rPr>
              <a:t> (Frank,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 &amp; Fernald, 2013)</a:t>
            </a:r>
            <a:r>
              <a:rPr lang="en-US" sz="1200" kern="1200" baseline="0" dirty="0" smtClean="0">
                <a:solidFill>
                  <a:schemeClr val="tx1"/>
                </a:solidFill>
                <a:latin typeface="Helvetica"/>
                <a:ea typeface="+mn-ea"/>
                <a:cs typeface="+mn-cs"/>
              </a:rPr>
              <a:t>. Also, </a:t>
            </a:r>
            <a:r>
              <a:rPr lang="en-US" sz="1200" kern="1200" dirty="0" smtClean="0">
                <a:solidFill>
                  <a:schemeClr val="tx1"/>
                </a:solidFill>
                <a:latin typeface="Helvetica"/>
                <a:ea typeface="+mn-ea"/>
                <a:cs typeface="+mn-cs"/>
              </a:rPr>
              <a:t>children can learn words </a:t>
            </a:r>
            <a:r>
              <a:rPr lang="en-US" sz="1200" kern="1200" baseline="0" dirty="0" smtClean="0">
                <a:solidFill>
                  <a:schemeClr val="tx1"/>
                </a:solidFill>
                <a:latin typeface="Helvetica"/>
                <a:ea typeface="+mn-ea"/>
                <a:cs typeface="+mn-cs"/>
              </a:rPr>
              <a:t>from overhead speech and</a:t>
            </a:r>
            <a:r>
              <a:rPr lang="en-US" sz="1200" kern="1200" dirty="0" smtClean="0">
                <a:solidFill>
                  <a:schemeClr val="tx1"/>
                </a:solidFill>
                <a:latin typeface="Helvetica"/>
                <a:ea typeface="+mn-ea"/>
                <a:cs typeface="+mn-cs"/>
              </a:rPr>
              <a:t> without experiencing much direct social interaction with adults (</a:t>
            </a:r>
            <a:r>
              <a:rPr lang="en-US" sz="1200" kern="1200" dirty="0" err="1" smtClean="0">
                <a:solidFill>
                  <a:schemeClr val="tx1"/>
                </a:solidFill>
                <a:latin typeface="Helvetica"/>
                <a:ea typeface="+mn-ea"/>
                <a:cs typeface="+mn-cs"/>
              </a:rPr>
              <a:t>Shneidman</a:t>
            </a:r>
            <a:r>
              <a:rPr lang="en-US" sz="1200" kern="1200" dirty="0" smtClean="0">
                <a:solidFill>
                  <a:schemeClr val="tx1"/>
                </a:solidFill>
                <a:latin typeface="Helvetica"/>
                <a:ea typeface="+mn-ea"/>
                <a:cs typeface="+mn-cs"/>
              </a:rPr>
              <a:t> &amp; </a:t>
            </a:r>
            <a:r>
              <a:rPr lang="en-US" sz="1200" kern="1200" dirty="0" err="1" smtClean="0">
                <a:solidFill>
                  <a:schemeClr val="tx1"/>
                </a:solidFill>
                <a:latin typeface="Helvetica"/>
                <a:ea typeface="+mn-ea"/>
                <a:cs typeface="+mn-cs"/>
              </a:rPr>
              <a:t>Goldin</a:t>
            </a:r>
            <a:r>
              <a:rPr lang="en-US" sz="1200" kern="1200" dirty="0" smtClean="0">
                <a:solidFill>
                  <a:schemeClr val="tx1"/>
                </a:solidFill>
                <a:latin typeface="Helvetica"/>
                <a:ea typeface="+mn-ea"/>
                <a:cs typeface="+mn-cs"/>
              </a:rPr>
              <a:t>-Meadow, 2012). </a:t>
            </a:r>
          </a:p>
          <a:p>
            <a:endParaRPr lang="en-US" sz="1200" kern="1200" dirty="0" smtClean="0">
              <a:solidFill>
                <a:schemeClr val="tx1"/>
              </a:solidFill>
              <a:latin typeface="Helvetica"/>
              <a:ea typeface="+mn-ea"/>
              <a:cs typeface="+mn-cs"/>
            </a:endParaRPr>
          </a:p>
          <a:p>
            <a:r>
              <a:rPr lang="en-US" sz="1200" kern="1200" dirty="0" smtClean="0">
                <a:solidFill>
                  <a:schemeClr val="tx1"/>
                </a:solidFill>
                <a:latin typeface="Helvetica"/>
                <a:ea typeface="+mn-ea"/>
                <a:cs typeface="+mn-cs"/>
              </a:rPr>
              <a:t>Can</a:t>
            </a:r>
            <a:r>
              <a:rPr lang="en-US" sz="1200" kern="1200" baseline="0" dirty="0" smtClean="0">
                <a:solidFill>
                  <a:schemeClr val="tx1"/>
                </a:solidFill>
                <a:latin typeface="Helvetica"/>
                <a:ea typeface="+mn-ea"/>
                <a:cs typeface="+mn-cs"/>
              </a:rPr>
              <a:t> children solve the problem of reference without correlated social cues? </a:t>
            </a:r>
            <a:endParaRPr lang="en-US" sz="1200" kern="1200" dirty="0" smtClean="0">
              <a:solidFill>
                <a:schemeClr val="tx1"/>
              </a:solidFill>
              <a:latin typeface="Helvetica"/>
              <a:ea typeface="+mn-ea"/>
              <a:cs typeface="+mn-cs"/>
            </a:endParaRPr>
          </a:p>
        </p:txBody>
      </p:sp>
      <p:sp>
        <p:nvSpPr>
          <p:cNvPr id="4" name="Slide Number Placeholder 3"/>
          <p:cNvSpPr>
            <a:spLocks noGrp="1"/>
          </p:cNvSpPr>
          <p:nvPr>
            <p:ph type="sldNum" sz="quarter" idx="10"/>
          </p:nvPr>
        </p:nvSpPr>
        <p:spPr/>
        <p:txBody>
          <a:bodyPr/>
          <a:lstStyle/>
          <a:p>
            <a:fld id="{5A4FFB53-C330-4F42-A5AC-D8FCC7255F84}" type="slidenum">
              <a:rPr lang="en-US" smtClean="0"/>
              <a:pPr/>
              <a:t>53</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54</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if mom hands you one particular toy and says, “Hey, do you like your new </a:t>
            </a:r>
            <a:r>
              <a:rPr lang="en-US" baseline="0" dirty="0" err="1" smtClean="0"/>
              <a:t>dax</a:t>
            </a:r>
            <a:r>
              <a:rPr lang="en-US" baseline="0" dirty="0" smtClean="0"/>
              <a:t>?” Then perhaps you can be more confident about what she’s talking about and maybe it’s not necessary to track the co-occurrence of </a:t>
            </a:r>
            <a:r>
              <a:rPr lang="en-US" baseline="0" dirty="0" err="1" smtClean="0"/>
              <a:t>dax</a:t>
            </a:r>
            <a:r>
              <a:rPr lang="en-US" baseline="0" dirty="0" smtClean="0"/>
              <a:t> and this thing or that thing. </a:t>
            </a:r>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t>4</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Adults (Yu &amp; Smith, 2007)</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 and infants (Smith &amp; Yu, 2008) were exposed to small artificial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lexica that contained cross-situational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regularities across trials. Both groups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successfully learned the word– object linkages from this alone,</a:t>
            </a:r>
            <a:r>
              <a:rPr lang="en-US" sz="1200" kern="1200" baseline="0" dirty="0" smtClean="0">
                <a:solidFill>
                  <a:schemeClr val="tx1"/>
                </a:solidFill>
                <a:latin typeface="Helvetica"/>
                <a:ea typeface="+mn-ea"/>
                <a:cs typeface="+mn-cs"/>
              </a:rPr>
              <a:t> with adults showing evidence of learning even in highly ambiguous conditions. These results</a:t>
            </a:r>
            <a:r>
              <a:rPr lang="en-US" sz="1200" kern="1200" dirty="0" smtClean="0">
                <a:solidFill>
                  <a:schemeClr val="tx1"/>
                </a:solidFill>
                <a:latin typeface="Helvetica"/>
                <a:ea typeface="+mn-ea"/>
                <a:cs typeface="+mn-cs"/>
              </a:rPr>
              <a:t> provide an important proof of concept, that statistical or</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associative learning may proceed without solving referential ambiguity in the moment via social cues</a:t>
            </a:r>
            <a:r>
              <a:rPr lang="en-US" sz="1200" kern="1200" dirty="0" smtClean="0">
                <a:solidFill>
                  <a:schemeClr val="tx1"/>
                </a:solidFill>
                <a:latin typeface="Helvetica"/>
                <a:ea typeface="+mn-ea"/>
                <a:cs typeface="+mn-cs"/>
              </a:rPr>
              <a:t>.</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Also,</a:t>
            </a:r>
            <a:r>
              <a:rPr lang="en-US" sz="1200" kern="1200" baseline="0" dirty="0" smtClean="0">
                <a:solidFill>
                  <a:schemeClr val="tx1"/>
                </a:solidFill>
                <a:latin typeface="Helvetica"/>
                <a:ea typeface="+mn-ea"/>
                <a:cs typeface="+mn-cs"/>
              </a:rPr>
              <a:t> </a:t>
            </a:r>
            <a:r>
              <a:rPr lang="en-US" sz="1200" b="1" kern="1200" dirty="0" smtClean="0">
                <a:solidFill>
                  <a:schemeClr val="tx1"/>
                </a:solidFill>
                <a:latin typeface="Helvetica"/>
                <a:ea typeface="+mn-ea"/>
                <a:cs typeface="+mn-cs"/>
              </a:rPr>
              <a:t>Computational models </a:t>
            </a:r>
            <a:r>
              <a:rPr lang="en-US" sz="1200" kern="1200" dirty="0" smtClean="0">
                <a:solidFill>
                  <a:schemeClr val="tx1"/>
                </a:solidFill>
                <a:latin typeface="Helvetica"/>
                <a:ea typeface="+mn-ea"/>
                <a:cs typeface="+mn-cs"/>
              </a:rPr>
              <a:t>suggest that XSL can be used to accurately infer the meanings of</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words from small but realistic corpora of language use (Frank, Goodman, &amp;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2009; </a:t>
            </a:r>
            <a:r>
              <a:rPr lang="en-US" sz="1200" kern="1200" dirty="0" err="1" smtClean="0">
                <a:solidFill>
                  <a:schemeClr val="tx1"/>
                </a:solidFill>
                <a:latin typeface="Helvetica"/>
                <a:ea typeface="+mn-ea"/>
                <a:cs typeface="+mn-cs"/>
              </a:rPr>
              <a:t>Siskind</a:t>
            </a:r>
            <a:r>
              <a:rPr lang="en-US" sz="1200" kern="1200" dirty="0" smtClean="0">
                <a:solidFill>
                  <a:schemeClr val="tx1"/>
                </a:solidFill>
                <a:latin typeface="Helvetica"/>
                <a:ea typeface="+mn-ea"/>
                <a:cs typeface="+mn-cs"/>
              </a:rPr>
              <a:t>, 1996; Yu, 2008; Yu, Ballard, &amp; </a:t>
            </a:r>
            <a:r>
              <a:rPr lang="en-US" sz="1200" kern="1200" dirty="0" err="1" smtClean="0">
                <a:solidFill>
                  <a:schemeClr val="tx1"/>
                </a:solidFill>
                <a:latin typeface="Helvetica"/>
                <a:ea typeface="+mn-ea"/>
                <a:cs typeface="+mn-cs"/>
              </a:rPr>
              <a:t>Aslin</a:t>
            </a:r>
            <a:r>
              <a:rPr lang="en-US" sz="1200" kern="1200" dirty="0" smtClean="0">
                <a:solidFill>
                  <a:schemeClr val="tx1"/>
                </a:solidFill>
                <a:latin typeface="Helvetica"/>
                <a:ea typeface="+mn-ea"/>
                <a:cs typeface="+mn-cs"/>
              </a:rPr>
              <a:t>, 2005), and other researchers have shown mathematically that XSL can allow large, language-scale lexicons to be learned in the face of considerable   referential   uncertainty   (Blythe,   Smith,   &amp;   Smith,   2010).</a:t>
            </a:r>
          </a:p>
          <a:p>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So there seems</a:t>
            </a:r>
            <a:r>
              <a:rPr lang="en-US" sz="1200" kern="1200" baseline="0" dirty="0" smtClean="0">
                <a:solidFill>
                  <a:schemeClr val="tx1"/>
                </a:solidFill>
                <a:latin typeface="Helvetica"/>
                <a:ea typeface="+mn-ea"/>
                <a:cs typeface="+mn-cs"/>
              </a:rPr>
              <a:t> to be strong experimental and correlational work suggesting that social cues facilitate word learning. And there is experimental and modeling work to support the plausibility of cross-situational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55</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56</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57</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58</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perhaps you can be more confident about what she’s talking about and maybe it’s not necessary to track the co-occurrence of </a:t>
            </a:r>
            <a:r>
              <a:rPr lang="en-US" baseline="0" dirty="0" err="1" smtClean="0"/>
              <a:t>dax</a:t>
            </a:r>
            <a:r>
              <a:rPr lang="en-US" baseline="0" dirty="0" smtClean="0"/>
              <a:t> and this thing or that thing. </a:t>
            </a:r>
          </a:p>
          <a:p>
            <a:endParaRPr lang="en-US" baseline="0" dirty="0" smtClean="0"/>
          </a:p>
          <a:p>
            <a:r>
              <a:rPr lang="en-US" baseline="0" dirty="0" smtClean="0"/>
              <a:t>In this talk, I explore how how </a:t>
            </a:r>
            <a:r>
              <a:rPr lang="en-US" sz="1200" kern="1200" baseline="0" dirty="0" smtClean="0">
                <a:solidFill>
                  <a:schemeClr val="tx1"/>
                </a:solidFill>
                <a:latin typeface="Helvetica"/>
                <a:ea typeface="+mn-ea"/>
                <a:cs typeface="+mn-cs"/>
              </a:rPr>
              <a:t>the presence of social cues during labeling reduces uncertainty and changes cross-situational learning behavior.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5</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I will discuss two different ways children might solve the problem of referential uncertainty.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Then, I will go into more detail</a:t>
            </a:r>
            <a:r>
              <a:rPr lang="en-US" sz="1200" kern="1200" baseline="0" dirty="0" smtClean="0">
                <a:solidFill>
                  <a:schemeClr val="tx1"/>
                </a:solidFill>
                <a:latin typeface="Helvetica"/>
                <a:ea typeface="+mn-ea"/>
                <a:cs typeface="+mn-cs"/>
              </a:rPr>
              <a:t> about the processes that underlie both social and cross-situational learning in order to situate the current work within these debates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Helvetica"/>
                <a:ea typeface="+mn-ea"/>
                <a:cs typeface="+mn-cs"/>
              </a:rPr>
              <a:t>Finally, </a:t>
            </a:r>
            <a:r>
              <a:rPr lang="en-US" sz="1200" kern="1200" dirty="0" smtClean="0">
                <a:solidFill>
                  <a:schemeClr val="tx1"/>
                </a:solidFill>
                <a:latin typeface="Helvetica"/>
                <a:ea typeface="+mn-ea"/>
                <a:cs typeface="+mn-cs"/>
              </a:rPr>
              <a:t>I</a:t>
            </a:r>
            <a:r>
              <a:rPr lang="en-US" sz="1200" kern="1200" baseline="0" dirty="0" smtClean="0">
                <a:solidFill>
                  <a:schemeClr val="tx1"/>
                </a:solidFill>
                <a:latin typeface="Helvetica"/>
                <a:ea typeface="+mn-ea"/>
                <a:cs typeface="+mn-cs"/>
              </a:rPr>
              <a:t> will present data from a large-scale experiment with adults that suggests there is </a:t>
            </a:r>
            <a:r>
              <a:rPr lang="en-US" sz="1200" kern="1200" dirty="0" smtClean="0">
                <a:solidFill>
                  <a:schemeClr val="tx1"/>
                </a:solidFill>
                <a:latin typeface="Helvetica"/>
                <a:ea typeface="+mn-ea"/>
                <a:cs typeface="+mn-cs"/>
              </a:rPr>
              <a:t>a tradeoff between uncertainty</a:t>
            </a:r>
            <a:r>
              <a:rPr lang="en-US" sz="1200" kern="1200" baseline="0" dirty="0" smtClean="0">
                <a:solidFill>
                  <a:schemeClr val="tx1"/>
                </a:solidFill>
                <a:latin typeface="Helvetica"/>
                <a:ea typeface="+mn-ea"/>
                <a:cs typeface="+mn-cs"/>
              </a:rPr>
              <a:t> reduction and how learners’ track potential word meanings</a:t>
            </a:r>
            <a:r>
              <a:rPr lang="en-US" sz="1200" kern="1200" dirty="0" smtClean="0">
                <a:solidFill>
                  <a:schemeClr val="tx1"/>
                </a:solidFill>
                <a:latin typeface="Helvetica"/>
                <a:ea typeface="+mn-ea"/>
                <a:cs typeface="+mn-cs"/>
              </a:rPr>
              <a:t>. I will also</a:t>
            </a:r>
            <a:r>
              <a:rPr lang="en-US" sz="1200" kern="1200" baseline="0" dirty="0" smtClean="0">
                <a:solidFill>
                  <a:schemeClr val="tx1"/>
                </a:solidFill>
                <a:latin typeface="Helvetica"/>
                <a:ea typeface="+mn-ea"/>
                <a:cs typeface="+mn-cs"/>
              </a:rPr>
              <a:t> present a  computational model that </a:t>
            </a:r>
            <a:r>
              <a:rPr lang="en-US" sz="1200" kern="1200" dirty="0" smtClean="0">
                <a:solidFill>
                  <a:schemeClr val="tx1"/>
                </a:solidFill>
                <a:latin typeface="Helvetica"/>
                <a:ea typeface="+mn-ea"/>
                <a:cs typeface="+mn-cs"/>
              </a:rPr>
              <a:t>allows us to formalize our intuitions about how the presence</a:t>
            </a:r>
            <a:r>
              <a:rPr lang="en-US" sz="1200" kern="1200" baseline="0" dirty="0" smtClean="0">
                <a:solidFill>
                  <a:schemeClr val="tx1"/>
                </a:solidFill>
                <a:latin typeface="Helvetica"/>
                <a:ea typeface="+mn-ea"/>
                <a:cs typeface="+mn-cs"/>
              </a:rPr>
              <a:t> of</a:t>
            </a:r>
            <a:r>
              <a:rPr lang="en-US" sz="1200" kern="1200" dirty="0" smtClean="0">
                <a:solidFill>
                  <a:schemeClr val="tx1"/>
                </a:solidFill>
                <a:latin typeface="Helvetica"/>
                <a:ea typeface="+mn-ea"/>
                <a:cs typeface="+mn-cs"/>
              </a:rPr>
              <a:t> social information might influence</a:t>
            </a:r>
            <a:r>
              <a:rPr lang="en-US" sz="1200" kern="1200" baseline="0" dirty="0" smtClean="0">
                <a:solidFill>
                  <a:schemeClr val="tx1"/>
                </a:solidFill>
                <a:latin typeface="Helvetica"/>
                <a:ea typeface="+mn-ea"/>
                <a:cs typeface="+mn-cs"/>
              </a:rPr>
              <a:t> learning.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6</a:t>
            </a:fld>
            <a:endParaRPr lang="en-US" dirty="0"/>
          </a:p>
        </p:txBody>
      </p:sp>
    </p:spTree>
    <p:extLst>
      <p:ext uri="{BB962C8B-B14F-4D97-AF65-F5344CB8AC3E}">
        <p14:creationId xmlns:p14="http://schemas.microsoft.com/office/powerpoint/2010/main" val="31500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Social-Pragmatic theories argue that children’s ability to understand a speaker’s communicative intent is foundational to word-learning. Once the child is capable of rapidly inferring a speaker’s communicative intent, the word to object mapping problem is simplified. This is</a:t>
            </a:r>
            <a:r>
              <a:rPr lang="en-US" sz="1200" kern="1200" baseline="0" dirty="0" smtClean="0">
                <a:solidFill>
                  <a:schemeClr val="tx1"/>
                </a:solidFill>
                <a:effectLst/>
                <a:latin typeface="Helvetica"/>
                <a:ea typeface="+mn-ea"/>
                <a:cs typeface="+mn-cs"/>
              </a:rPr>
              <a:t> because </a:t>
            </a:r>
            <a:r>
              <a:rPr lang="en-US" sz="1200" kern="1200" dirty="0" smtClean="0">
                <a:solidFill>
                  <a:schemeClr val="tx1"/>
                </a:solidFill>
                <a:latin typeface="Helvetica"/>
                <a:ea typeface="+mn-ea"/>
                <a:cs typeface="+mn-cs"/>
              </a:rPr>
              <a:t>uncertainty is reduced </a:t>
            </a:r>
            <a:r>
              <a:rPr lang="en-US" sz="1200" i="1" kern="1200" dirty="0" smtClean="0">
                <a:solidFill>
                  <a:schemeClr val="tx1"/>
                </a:solidFill>
                <a:latin typeface="Helvetica"/>
                <a:ea typeface="+mn-ea"/>
                <a:cs typeface="+mn-cs"/>
              </a:rPr>
              <a:t>in-the-moment </a:t>
            </a:r>
            <a:r>
              <a:rPr lang="en-US" sz="1200" i="0" kern="1200" dirty="0" smtClean="0">
                <a:solidFill>
                  <a:schemeClr val="tx1"/>
                </a:solidFill>
                <a:latin typeface="Helvetica"/>
                <a:ea typeface="+mn-ea"/>
                <a:cs typeface="+mn-cs"/>
              </a:rPr>
              <a:t>by the presence of a speaker whose referential intent is revealed via social cues such as eye-gaze.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latin typeface="Helvetica"/>
                <a:ea typeface="+mn-ea"/>
                <a:cs typeface="+mn-cs"/>
              </a:rPr>
              <a:t>So </a:t>
            </a:r>
            <a:r>
              <a:rPr lang="en-US" sz="1200" i="0" kern="1200" dirty="0" smtClean="0">
                <a:solidFill>
                  <a:schemeClr val="tx1"/>
                </a:solidFill>
                <a:latin typeface="Helvetica"/>
                <a:ea typeface="+mn-ea"/>
                <a:cs typeface="+mn-cs"/>
              </a:rPr>
              <a:t>similar to the earlier example this </a:t>
            </a:r>
            <a:r>
              <a:rPr lang="en-US" sz="1200" i="0" kern="1200" dirty="0" smtClean="0">
                <a:solidFill>
                  <a:schemeClr val="tx1"/>
                </a:solidFill>
                <a:latin typeface="Helvetica"/>
                <a:ea typeface="+mn-ea"/>
                <a:cs typeface="+mn-cs"/>
              </a:rPr>
              <a:t>example the child’s learning task</a:t>
            </a:r>
            <a:r>
              <a:rPr lang="en-US" sz="1200" i="0" kern="1200" baseline="0" dirty="0" smtClean="0">
                <a:solidFill>
                  <a:schemeClr val="tx1"/>
                </a:solidFill>
                <a:latin typeface="Helvetica"/>
                <a:ea typeface="+mn-ea"/>
                <a:cs typeface="+mn-cs"/>
              </a:rPr>
              <a:t> is simplified, and might look more like this, because there is another person providing additional cues to reference. However, this approach assumes that young children are capable of reading other’s intention via social cues and from young age. But are children capable of this sophisticated social cognition? </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7</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particularly powerful demonstration of children’s sophisticated intention reading skills comes from a study conducted by Dare Baldwin. The experimental set up is simple. There is a child and an adult sitting across from each other at a table with 2 novel objects on it. Baldwin taught new  labels  for novel  toys in 2  situations. In  </a:t>
            </a:r>
            <a:r>
              <a:rPr lang="en-US" b="1" baseline="0" dirty="0" smtClean="0"/>
              <a:t>follow-in labeling, </a:t>
            </a:r>
            <a:r>
              <a:rPr lang="en-US" baseline="0" dirty="0" smtClean="0"/>
              <a:t>the experimenter looked at and labeled a toy at which infants were already  looking</a:t>
            </a:r>
            <a:r>
              <a:rPr lang="en-US" b="1" baseline="0" dirty="0" smtClean="0"/>
              <a:t>.</a:t>
            </a:r>
            <a:r>
              <a:rPr lang="en-US" b="0" baseline="0" dirty="0" smtClean="0"/>
              <a:t> </a:t>
            </a:r>
            <a:r>
              <a:rPr lang="en-US" b="1" baseline="0" dirty="0" smtClean="0"/>
              <a:t>In discrepant labeling,</a:t>
            </a:r>
            <a:r>
              <a:rPr lang="en-US" baseline="0" dirty="0" smtClean="0"/>
              <a:t> the experimenter looked at and labeled a different toy than the  one  occupying  infants' focus. </a:t>
            </a:r>
          </a:p>
          <a:p>
            <a:endParaRPr lang="en-US" baseline="0" dirty="0" smtClean="0"/>
          </a:p>
          <a:p>
            <a:r>
              <a:rPr lang="en-US" b="0" baseline="0" dirty="0" smtClean="0"/>
              <a:t>Children had no trouble making the mapping in the follow-in condition. </a:t>
            </a:r>
            <a:r>
              <a:rPr lang="en-US" baseline="0" dirty="0" smtClean="0"/>
              <a:t>Critically, in the discrepant labeling condition 16 to 19 month olds showed no evidence of making mapping errors, suggesting that they were using the adult’s eye gaze as a cue to her referential intent. This is strong evidence of children’s sophisticated intention reading, and it’s also important to note that this finding cannot be explained by simple associations between words and objects. </a:t>
            </a:r>
          </a:p>
          <a:p>
            <a:endParaRPr lang="en-US" baseline="0" dirty="0" smtClean="0"/>
          </a:p>
          <a:p>
            <a:r>
              <a:rPr lang="en-US" dirty="0" smtClean="0"/>
              <a:t>Importantly</a:t>
            </a:r>
            <a:r>
              <a:rPr lang="en-US" baseline="0" dirty="0" smtClean="0"/>
              <a:t>, children’s ability to use social information is not just limited to stripped-down experimental tasks.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8</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alternative approach is to reduce ambiguity over time by aggregating </a:t>
            </a:r>
            <a:r>
              <a:rPr lang="en-US" sz="1200" kern="1200" dirty="0" smtClean="0">
                <a:solidFill>
                  <a:schemeClr val="tx1"/>
                </a:solidFill>
                <a:latin typeface="Helvetica"/>
                <a:ea typeface="+mn-ea"/>
                <a:cs typeface="+mn-cs"/>
              </a:rPr>
              <a:t>aggregating co-occurrence statistics of</a:t>
            </a:r>
            <a:r>
              <a:rPr lang="en-US" sz="1200" kern="1200" baseline="0" dirty="0" smtClean="0">
                <a:solidFill>
                  <a:schemeClr val="tx1"/>
                </a:solidFill>
                <a:latin typeface="Helvetica"/>
                <a:ea typeface="+mn-ea"/>
                <a:cs typeface="+mn-cs"/>
              </a:rPr>
              <a:t> words and objects</a:t>
            </a:r>
            <a:r>
              <a:rPr lang="en-US" sz="1200" kern="1200" dirty="0" smtClean="0">
                <a:solidFill>
                  <a:schemeClr val="tx1"/>
                </a:solidFill>
                <a:latin typeface="Helvetica"/>
                <a:ea typeface="+mn-ea"/>
                <a:cs typeface="+mn-cs"/>
              </a:rPr>
              <a:t> across individually ambiguous naming</a:t>
            </a:r>
            <a:r>
              <a:rPr lang="en-US" sz="1200" kern="1200" baseline="0" dirty="0" smtClean="0">
                <a:solidFill>
                  <a:schemeClr val="tx1"/>
                </a:solidFill>
                <a:latin typeface="Helvetica"/>
                <a:ea typeface="+mn-ea"/>
                <a:cs typeface="+mn-cs"/>
              </a:rPr>
              <a:t> events. This proposal has been called cross-situational learning.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For example, while the word truck may occur with a truck and a ball in one situation, later on it may be heard without ball and with</a:t>
            </a:r>
          </a:p>
          <a:p>
            <a:r>
              <a:rPr lang="en-US" sz="1200" kern="1200" baseline="0" dirty="0" smtClean="0">
                <a:solidFill>
                  <a:schemeClr val="tx1"/>
                </a:solidFill>
                <a:latin typeface="Helvetica"/>
                <a:ea typeface="+mn-ea"/>
                <a:cs typeface="+mn-cs"/>
              </a:rPr>
              <a:t>other objects,. Over time the referent, truck, is likely to be the most frequently co-occurring object. Thus, at any given time, the child may not need to determine the referent—the child only needs to accumulate co-occurrence statistics to learn the mappings.</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This proposal is preferred by many researchers because it doesn’t posit additional learning mechanisms beyond associative mechanisms that have been studied in depth are are better understood than constructs such as referential intent. But it does seem like tracking and updating co-occurrence information could be computationally challenging for early word learners.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Furthermore,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9</a:t>
            </a:fld>
            <a:endParaRPr lang="en-US" dirty="0"/>
          </a:p>
        </p:txBody>
      </p:sp>
    </p:spTree>
    <p:extLst>
      <p:ext uri="{BB962C8B-B14F-4D97-AF65-F5344CB8AC3E}">
        <p14:creationId xmlns:p14="http://schemas.microsoft.com/office/powerpoint/2010/main" val="1020428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1EB794-C7B1-354D-A7F3-13C798C48928}"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82952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346E3-F8C2-C943-B573-E3F052CB5CA8}"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96698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BACC0-8A6B-9C4D-B1C2-0BB2BFF5ED83}"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8017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0BB0B3-7647-7846-B2D0-0F9B8489CB6E}"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0593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362389-4979-9D4B-BD0B-20D40D2C5E54}"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53675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CDBCB8-E29F-D243-B053-EC0D40C2A79B}" type="datetime1">
              <a:rPr lang="en-US" smtClean="0"/>
              <a:t>5/15/14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84558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899C33-EEE6-F94B-ACBC-E6C7A18110BD}" type="datetime1">
              <a:rPr lang="en-US" smtClean="0"/>
              <a:t>5/15/14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0344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C01260-2655-2949-9DE4-335FEE7B0545}" type="datetime1">
              <a:rPr lang="en-US" smtClean="0"/>
              <a:t>5/15/14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2354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AB033-1CC9-2D46-9EA3-6EB15E299537}" type="datetime1">
              <a:rPr lang="en-US" smtClean="0"/>
              <a:t>5/15/14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00636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251E3-9592-5B46-B2A4-D7655BA3D161}" type="datetime1">
              <a:rPr lang="en-US" smtClean="0"/>
              <a:t>5/15/14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1712801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498A3-B670-8A40-A212-458192255E8F}" type="datetime1">
              <a:rPr lang="en-US" smtClean="0"/>
              <a:t>5/15/14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279835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defRPr>
            </a:lvl1pPr>
          </a:lstStyle>
          <a:p>
            <a:fld id="{9477374F-0005-D44B-82C4-57C3B50CDC6D}" type="datetime1">
              <a:rPr lang="en-US" smtClean="0"/>
              <a:pPr/>
              <a:t>5/15/14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defRPr>
            </a:lvl1pPr>
          </a:lstStyle>
          <a:p>
            <a:fld id="{86484AF0-C50E-614A-9E2C-D16F32E0B9E3}" type="slidenum">
              <a:rPr lang="en-US" smtClean="0"/>
              <a:pPr/>
              <a:t>‹#›</a:t>
            </a:fld>
            <a:endParaRPr lang="en-US" dirty="0"/>
          </a:p>
        </p:txBody>
      </p:sp>
    </p:spTree>
    <p:extLst>
      <p:ext uri="{BB962C8B-B14F-4D97-AF65-F5344CB8AC3E}">
        <p14:creationId xmlns:p14="http://schemas.microsoft.com/office/powerpoint/2010/main" val="2214909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journal.frontiersin.org/Journal/10.3389/fpsyg.2012.00088/full%23B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4.jpg"/><Relationship Id="rId6" Type="http://schemas.openxmlformats.org/officeDocument/2006/relationships/image" Target="../media/image21.jpg"/><Relationship Id="rId7" Type="http://schemas.openxmlformats.org/officeDocument/2006/relationships/image" Target="../media/image23.jpg"/><Relationship Id="rId8" Type="http://schemas.openxmlformats.org/officeDocument/2006/relationships/image" Target="../media/image25.jpg"/><Relationship Id="rId9"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9.jpg"/><Relationship Id="rId5"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4.jpg"/><Relationship Id="rId6" Type="http://schemas.openxmlformats.org/officeDocument/2006/relationships/image" Target="../media/image21.jpg"/><Relationship Id="rId7" Type="http://schemas.openxmlformats.org/officeDocument/2006/relationships/image" Target="../media/image29.jpg"/><Relationship Id="rId8" Type="http://schemas.openxmlformats.org/officeDocument/2006/relationships/image" Target="../media/image23.jpg"/><Relationship Id="rId9" Type="http://schemas.openxmlformats.org/officeDocument/2006/relationships/image" Target="../media/image25.jpg"/><Relationship Id="rId10"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4.jpg"/><Relationship Id="rId6" Type="http://schemas.openxmlformats.org/officeDocument/2006/relationships/image" Target="../media/image22.jp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png"/><Relationship Id="rId7" Type="http://schemas.microsoft.com/office/2007/relationships/hdphoto" Target="../media/hdphoto2.wdp"/><Relationship Id="rId8" Type="http://schemas.openxmlformats.org/officeDocument/2006/relationships/image" Target="../media/image13.png"/><Relationship Id="rId9"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png"/><Relationship Id="rId8" Type="http://schemas.openxmlformats.org/officeDocument/2006/relationships/image" Target="../media/image4.png"/><Relationship Id="rId9"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61.jpg"/><Relationship Id="rId5"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61.jpg"/><Relationship Id="rId5"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png"/><Relationship Id="rId7" Type="http://schemas.microsoft.com/office/2007/relationships/hdphoto" Target="../media/hdphoto1.wdp"/><Relationship Id="rId8"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a:t>
            </a:fld>
            <a:endParaRPr lang="en-US" dirty="0"/>
          </a:p>
        </p:txBody>
      </p:sp>
      <p:sp>
        <p:nvSpPr>
          <p:cNvPr id="5" name="Title 1"/>
          <p:cNvSpPr>
            <a:spLocks noGrp="1"/>
          </p:cNvSpPr>
          <p:nvPr>
            <p:ph type="ctrTitle"/>
          </p:nvPr>
        </p:nvSpPr>
        <p:spPr>
          <a:xfrm>
            <a:off x="334211" y="1633274"/>
            <a:ext cx="8475578" cy="1739838"/>
          </a:xfrm>
        </p:spPr>
        <p:txBody>
          <a:bodyPr>
            <a:noAutofit/>
          </a:bodyPr>
          <a:lstStyle/>
          <a:p>
            <a:pPr>
              <a:lnSpc>
                <a:spcPct val="120000"/>
              </a:lnSpc>
            </a:pPr>
            <a:r>
              <a:rPr lang="en-US" sz="3600" dirty="0" smtClean="0"/>
              <a:t>The role of </a:t>
            </a:r>
            <a:r>
              <a:rPr lang="en-US" sz="3600" b="1" dirty="0" smtClean="0"/>
              <a:t>social information </a:t>
            </a:r>
            <a:r>
              <a:rPr lang="en-US" sz="3600" dirty="0" smtClean="0"/>
              <a:t>and </a:t>
            </a:r>
            <a:br>
              <a:rPr lang="en-US" sz="3600" dirty="0" smtClean="0"/>
            </a:br>
            <a:r>
              <a:rPr lang="en-US" sz="3600" b="1" dirty="0" smtClean="0"/>
              <a:t>referential uncertainty</a:t>
            </a:r>
            <a:r>
              <a:rPr lang="en-US" sz="3600" b="1" dirty="0"/>
              <a:t> </a:t>
            </a:r>
            <a:r>
              <a:rPr lang="en-US" sz="3600" dirty="0" smtClean="0"/>
              <a:t>during </a:t>
            </a:r>
            <a:br>
              <a:rPr lang="en-US" sz="3600" dirty="0" smtClean="0"/>
            </a:br>
            <a:r>
              <a:rPr lang="en-US" sz="3600" dirty="0" smtClean="0"/>
              <a:t>cross</a:t>
            </a:r>
            <a:r>
              <a:rPr lang="en-US" sz="3600" dirty="0" smtClean="0"/>
              <a:t>-situational </a:t>
            </a:r>
            <a:r>
              <a:rPr lang="en-US" sz="3600" dirty="0" smtClean="0"/>
              <a:t>word learning</a:t>
            </a:r>
            <a:endParaRPr lang="en-US" sz="3600" dirty="0"/>
          </a:p>
        </p:txBody>
      </p:sp>
      <p:sp>
        <p:nvSpPr>
          <p:cNvPr id="6" name="Subtitle 2"/>
          <p:cNvSpPr>
            <a:spLocks noGrp="1"/>
          </p:cNvSpPr>
          <p:nvPr>
            <p:ph type="subTitle" idx="1"/>
          </p:nvPr>
        </p:nvSpPr>
        <p:spPr>
          <a:xfrm>
            <a:off x="1371600" y="4271076"/>
            <a:ext cx="6400800" cy="1752600"/>
          </a:xfrm>
        </p:spPr>
        <p:txBody>
          <a:bodyPr>
            <a:normAutofit/>
          </a:bodyPr>
          <a:lstStyle/>
          <a:p>
            <a:r>
              <a:rPr lang="en-US" sz="2600" dirty="0" smtClean="0">
                <a:latin typeface="Helvetica Light"/>
                <a:cs typeface="Helvetica Light"/>
              </a:rPr>
              <a:t>Kyle MacDonald</a:t>
            </a:r>
          </a:p>
          <a:p>
            <a:r>
              <a:rPr lang="en-US" sz="2600" dirty="0" smtClean="0">
                <a:latin typeface="Helvetica Light"/>
                <a:cs typeface="Helvetica Light"/>
              </a:rPr>
              <a:t>Developmental Brownbag</a:t>
            </a:r>
          </a:p>
          <a:p>
            <a:r>
              <a:rPr lang="en-US" sz="2600" dirty="0" smtClean="0">
                <a:latin typeface="Helvetica Light"/>
                <a:cs typeface="Helvetica Light"/>
              </a:rPr>
              <a:t>5/21/14</a:t>
            </a:r>
            <a:endParaRPr lang="en-US" sz="2600" dirty="0">
              <a:latin typeface="Helvetica Light"/>
              <a:cs typeface="Helvetica Light"/>
            </a:endParaRPr>
          </a:p>
        </p:txBody>
      </p:sp>
    </p:spTree>
    <p:extLst>
      <p:ext uri="{BB962C8B-B14F-4D97-AF65-F5344CB8AC3E}">
        <p14:creationId xmlns:p14="http://schemas.microsoft.com/office/powerpoint/2010/main" val="15346171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10</a:t>
            </a:fld>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675185680"/>
              </p:ext>
            </p:extLst>
          </p:nvPr>
        </p:nvGraphicFramePr>
        <p:xfrm>
          <a:off x="7446211" y="376460"/>
          <a:ext cx="1331504" cy="1041178"/>
        </p:xfrm>
        <a:graphic>
          <a:graphicData uri="http://schemas.openxmlformats.org/drawingml/2006/table">
            <a:tbl>
              <a:tblPr firstRow="1" bandRow="1">
                <a:tableStyleId>{2D5ABB26-0587-4C30-8999-92F81FD0307C}</a:tableStyleId>
              </a:tblPr>
              <a:tblGrid>
                <a:gridCol w="332876"/>
                <a:gridCol w="332876"/>
                <a:gridCol w="332876"/>
                <a:gridCol w="332876"/>
              </a:tblGrid>
              <a:tr h="52058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20589">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1" name="Title 1"/>
          <p:cNvSpPr>
            <a:spLocks noGrp="1"/>
          </p:cNvSpPr>
          <p:nvPr>
            <p:ph type="title"/>
          </p:nvPr>
        </p:nvSpPr>
        <p:spPr>
          <a:xfrm>
            <a:off x="457200" y="274638"/>
            <a:ext cx="6735011" cy="1143000"/>
          </a:xfrm>
        </p:spPr>
        <p:txBody>
          <a:bodyPr>
            <a:normAutofit fontScale="90000"/>
          </a:bodyPr>
          <a:lstStyle/>
          <a:p>
            <a:pPr algn="l"/>
            <a:r>
              <a:rPr lang="en-US" dirty="0" smtClean="0"/>
              <a:t>Reducing uncertainty </a:t>
            </a:r>
            <a:br>
              <a:rPr lang="en-US" dirty="0" smtClean="0"/>
            </a:br>
            <a:r>
              <a:rPr lang="en-US" b="1" dirty="0" smtClean="0"/>
              <a:t>over time</a:t>
            </a:r>
            <a:endParaRPr lang="en-US" b="1" dirty="0"/>
          </a:p>
        </p:txBody>
      </p:sp>
      <p:sp>
        <p:nvSpPr>
          <p:cNvPr id="13" name="Content Placeholder 2"/>
          <p:cNvSpPr>
            <a:spLocks noGrp="1"/>
          </p:cNvSpPr>
          <p:nvPr>
            <p:ph idx="1"/>
          </p:nvPr>
        </p:nvSpPr>
        <p:spPr>
          <a:xfrm>
            <a:off x="1115943" y="2131748"/>
            <a:ext cx="7661771" cy="3789363"/>
          </a:xfrm>
        </p:spPr>
        <p:txBody>
          <a:bodyPr>
            <a:normAutofit/>
          </a:bodyPr>
          <a:lstStyle/>
          <a:p>
            <a:pPr marL="0" indent="0">
              <a:buNone/>
            </a:pPr>
            <a:r>
              <a:rPr lang="en-US" sz="2400" b="1" dirty="0"/>
              <a:t>Experimental work </a:t>
            </a:r>
            <a:r>
              <a:rPr lang="en-US" sz="2400" dirty="0"/>
              <a:t>shows that </a:t>
            </a:r>
            <a:r>
              <a:rPr lang="en-US" sz="2400" dirty="0" smtClean="0"/>
              <a:t>adults </a:t>
            </a:r>
            <a:r>
              <a:rPr lang="en-US" sz="2400" dirty="0"/>
              <a:t>and infants </a:t>
            </a:r>
            <a:r>
              <a:rPr lang="en-US" sz="2400" dirty="0" smtClean="0"/>
              <a:t>can learn </a:t>
            </a:r>
            <a:r>
              <a:rPr lang="en-US" sz="2400" dirty="0"/>
              <a:t>novel words from co-occurrence </a:t>
            </a:r>
            <a:r>
              <a:rPr lang="en-US" sz="2400" dirty="0" smtClean="0"/>
              <a:t>information without additional cues to reference</a:t>
            </a:r>
          </a:p>
          <a:p>
            <a:pPr marL="0" indent="0">
              <a:buNone/>
            </a:pPr>
            <a:endParaRPr lang="en-US" sz="2400" dirty="0" smtClean="0"/>
          </a:p>
          <a:p>
            <a:pPr marL="0" indent="0">
              <a:buNone/>
            </a:pPr>
            <a:r>
              <a:rPr lang="en-US" sz="2400" b="1" dirty="0"/>
              <a:t>Computational </a:t>
            </a:r>
            <a:r>
              <a:rPr lang="en-US" sz="2400" b="1" dirty="0" smtClean="0"/>
              <a:t>models </a:t>
            </a:r>
            <a:r>
              <a:rPr lang="en-US" sz="2400" dirty="0" smtClean="0"/>
              <a:t>suggest that cross-situational learning can </a:t>
            </a:r>
            <a:r>
              <a:rPr lang="en-US" sz="2400" dirty="0"/>
              <a:t>be used to accurately infer the meanings </a:t>
            </a:r>
            <a:r>
              <a:rPr lang="en-US" sz="2400" dirty="0" smtClean="0"/>
              <a:t>of words from corpora and learn language-scale lexicons</a:t>
            </a:r>
            <a:endParaRPr lang="en-US" sz="1900" dirty="0">
              <a:solidFill>
                <a:schemeClr val="bg1">
                  <a:lumMod val="50000"/>
                </a:schemeClr>
              </a:solidFill>
              <a:latin typeface="Helvetica Light"/>
              <a:cs typeface="Helvetica Light"/>
            </a:endParaRPr>
          </a:p>
        </p:txBody>
      </p:sp>
      <p:sp>
        <p:nvSpPr>
          <p:cNvPr id="2" name="Rectangle 1"/>
          <p:cNvSpPr/>
          <p:nvPr/>
        </p:nvSpPr>
        <p:spPr>
          <a:xfrm>
            <a:off x="1016042" y="6356349"/>
            <a:ext cx="7357046" cy="338554"/>
          </a:xfrm>
          <a:prstGeom prst="rect">
            <a:avLst/>
          </a:prstGeom>
        </p:spPr>
        <p:txBody>
          <a:bodyPr wrap="square">
            <a:spAutoFit/>
          </a:bodyPr>
          <a:lstStyle/>
          <a:p>
            <a:r>
              <a:rPr lang="en-US" sz="1600" dirty="0" smtClean="0">
                <a:solidFill>
                  <a:srgbClr val="7F7F7F"/>
                </a:solidFill>
                <a:latin typeface="Helvetica Light"/>
                <a:cs typeface="Helvetica Light"/>
              </a:rPr>
              <a:t>Blythe </a:t>
            </a:r>
            <a:r>
              <a:rPr lang="en-US" sz="1600" dirty="0">
                <a:solidFill>
                  <a:srgbClr val="7F7F7F"/>
                </a:solidFill>
                <a:latin typeface="Helvetica Light"/>
                <a:cs typeface="Helvetica Light"/>
              </a:rPr>
              <a:t>et al</a:t>
            </a:r>
            <a:r>
              <a:rPr lang="en-US" sz="1600" dirty="0" smtClean="0">
                <a:solidFill>
                  <a:srgbClr val="7F7F7F"/>
                </a:solidFill>
                <a:latin typeface="Helvetica Light"/>
                <a:cs typeface="Helvetica Light"/>
              </a:rPr>
              <a:t>. (2010); </a:t>
            </a:r>
            <a:r>
              <a:rPr lang="en-US" sz="1600" dirty="0">
                <a:solidFill>
                  <a:schemeClr val="bg1">
                    <a:lumMod val="50000"/>
                  </a:schemeClr>
                </a:solidFill>
                <a:latin typeface="Helvetica Light"/>
                <a:cs typeface="Helvetica Light"/>
              </a:rPr>
              <a:t>Frank et al</a:t>
            </a:r>
            <a:r>
              <a:rPr lang="en-US" sz="1600" dirty="0" smtClean="0">
                <a:solidFill>
                  <a:schemeClr val="bg1">
                    <a:lumMod val="50000"/>
                  </a:schemeClr>
                </a:solidFill>
                <a:latin typeface="Helvetica Light"/>
                <a:cs typeface="Helvetica Light"/>
              </a:rPr>
              <a:t>. (2009); </a:t>
            </a:r>
            <a:r>
              <a:rPr lang="en-US" sz="1600" dirty="0" smtClean="0">
                <a:solidFill>
                  <a:srgbClr val="7F7F7F"/>
                </a:solidFill>
                <a:latin typeface="Helvetica Light"/>
                <a:cs typeface="Helvetica Light"/>
              </a:rPr>
              <a:t>Smith </a:t>
            </a:r>
            <a:r>
              <a:rPr lang="en-US" sz="1600" dirty="0">
                <a:solidFill>
                  <a:srgbClr val="7F7F7F"/>
                </a:solidFill>
                <a:latin typeface="Helvetica Light"/>
                <a:cs typeface="Helvetica Light"/>
              </a:rPr>
              <a:t>&amp; </a:t>
            </a:r>
            <a:r>
              <a:rPr lang="en-US" sz="1600" dirty="0" smtClean="0">
                <a:solidFill>
                  <a:srgbClr val="7F7F7F"/>
                </a:solidFill>
                <a:latin typeface="Helvetica Light"/>
                <a:cs typeface="Helvetica Light"/>
              </a:rPr>
              <a:t>Yu</a:t>
            </a:r>
            <a:r>
              <a:rPr lang="en-US" sz="1600" dirty="0">
                <a:solidFill>
                  <a:srgbClr val="7F7F7F"/>
                </a:solidFill>
                <a:latin typeface="Helvetica Light"/>
                <a:cs typeface="Helvetica Light"/>
              </a:rPr>
              <a:t> </a:t>
            </a:r>
            <a:r>
              <a:rPr lang="en-US" sz="1600" dirty="0" smtClean="0">
                <a:solidFill>
                  <a:srgbClr val="7F7F7F"/>
                </a:solidFill>
                <a:latin typeface="Helvetica Light"/>
                <a:cs typeface="Helvetica Light"/>
              </a:rPr>
              <a:t>(2008); </a:t>
            </a:r>
            <a:r>
              <a:rPr lang="en-US" sz="1600" dirty="0">
                <a:solidFill>
                  <a:srgbClr val="7F7F7F"/>
                </a:solidFill>
                <a:latin typeface="Helvetica Light"/>
                <a:cs typeface="Helvetica Light"/>
              </a:rPr>
              <a:t>Yu &amp; </a:t>
            </a:r>
            <a:r>
              <a:rPr lang="en-US" sz="1600" dirty="0" smtClean="0">
                <a:solidFill>
                  <a:srgbClr val="7F7F7F"/>
                </a:solidFill>
                <a:latin typeface="Helvetica Light"/>
                <a:cs typeface="Helvetica Light"/>
              </a:rPr>
              <a:t>Smith (2007</a:t>
            </a:r>
            <a:r>
              <a:rPr lang="en-US" sz="1600" dirty="0">
                <a:solidFill>
                  <a:srgbClr val="7F7F7F"/>
                </a:solidFill>
                <a:latin typeface="Helvetica Light"/>
                <a:cs typeface="Helvetica Light"/>
              </a:rPr>
              <a:t>)</a:t>
            </a:r>
            <a:endParaRPr lang="en-US" sz="1600" dirty="0"/>
          </a:p>
        </p:txBody>
      </p:sp>
    </p:spTree>
    <p:extLst>
      <p:ext uri="{BB962C8B-B14F-4D97-AF65-F5344CB8AC3E}">
        <p14:creationId xmlns:p14="http://schemas.microsoft.com/office/powerpoint/2010/main" val="7973474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80300" cy="1143000"/>
          </a:xfrm>
        </p:spPr>
        <p:txBody>
          <a:bodyPr>
            <a:normAutofit/>
          </a:bodyPr>
          <a:lstStyle/>
          <a:p>
            <a:pPr algn="l"/>
            <a:r>
              <a:rPr lang="en-US" sz="3200" dirty="0" smtClean="0"/>
              <a:t>Integrative models of </a:t>
            </a:r>
            <a:br>
              <a:rPr lang="en-US" sz="3200" dirty="0" smtClean="0"/>
            </a:br>
            <a:r>
              <a:rPr lang="en-US" sz="3200" dirty="0" smtClean="0"/>
              <a:t>social and cross-situational learning</a:t>
            </a:r>
            <a:endParaRPr lang="en-US" sz="3200" dirty="0"/>
          </a:p>
        </p:txBody>
      </p:sp>
      <p:sp>
        <p:nvSpPr>
          <p:cNvPr id="3" name="Content Placeholder 2"/>
          <p:cNvSpPr>
            <a:spLocks noGrp="1"/>
          </p:cNvSpPr>
          <p:nvPr>
            <p:ph idx="1"/>
          </p:nvPr>
        </p:nvSpPr>
        <p:spPr>
          <a:xfrm>
            <a:off x="1235743" y="1957387"/>
            <a:ext cx="6895432" cy="3789363"/>
          </a:xfrm>
        </p:spPr>
        <p:txBody>
          <a:bodyPr>
            <a:normAutofit/>
          </a:bodyPr>
          <a:lstStyle/>
          <a:p>
            <a:pPr marL="0" indent="0">
              <a:buNone/>
            </a:pPr>
            <a:r>
              <a:rPr lang="en-US" sz="2400" dirty="0" smtClean="0">
                <a:latin typeface="Helvetica Light"/>
                <a:cs typeface="Helvetica Light"/>
              </a:rPr>
              <a:t>Spotlights </a:t>
            </a:r>
            <a:r>
              <a:rPr lang="en-US" sz="2400" dirty="0">
                <a:latin typeface="Helvetica Light"/>
                <a:cs typeface="Helvetica Light"/>
              </a:rPr>
              <a:t>for </a:t>
            </a:r>
            <a:r>
              <a:rPr lang="en-US" sz="2400" dirty="0" smtClean="0">
                <a:latin typeface="Helvetica Light"/>
                <a:cs typeface="Helvetica Light"/>
              </a:rPr>
              <a:t>attention</a:t>
            </a: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Providing information about referential intent</a:t>
            </a: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Providing pedagogical information, i.e., information about the sampling process:</a:t>
            </a:r>
            <a:endParaRPr lang="en-US" sz="2400" dirty="0" smtClean="0">
              <a:latin typeface="Helvetica Light"/>
              <a:cs typeface="Helvetica Light"/>
              <a:hlinkClick r:id="rId3"/>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11</a:t>
            </a:fld>
            <a:endParaRPr lang="en-US"/>
          </a:p>
        </p:txBody>
      </p:sp>
      <p:sp>
        <p:nvSpPr>
          <p:cNvPr id="5" name="Rectangle 4"/>
          <p:cNvSpPr/>
          <p:nvPr/>
        </p:nvSpPr>
        <p:spPr>
          <a:xfrm>
            <a:off x="2522488" y="6352143"/>
            <a:ext cx="5904807" cy="338554"/>
          </a:xfrm>
          <a:prstGeom prst="rect">
            <a:avLst/>
          </a:prstGeom>
        </p:spPr>
        <p:txBody>
          <a:bodyPr wrap="square">
            <a:spAutoFit/>
          </a:bodyPr>
          <a:lstStyle/>
          <a:p>
            <a:r>
              <a:rPr lang="en-US" sz="1600" dirty="0" smtClean="0">
                <a:solidFill>
                  <a:srgbClr val="7F7F7F"/>
                </a:solidFill>
                <a:latin typeface="Helvetica Light"/>
                <a:cs typeface="Helvetica Light"/>
              </a:rPr>
              <a:t>Yu </a:t>
            </a:r>
            <a:r>
              <a:rPr lang="en-US" sz="1600" dirty="0">
                <a:solidFill>
                  <a:srgbClr val="7F7F7F"/>
                </a:solidFill>
                <a:latin typeface="Helvetica Light"/>
                <a:cs typeface="Helvetica Light"/>
              </a:rPr>
              <a:t>and </a:t>
            </a:r>
            <a:r>
              <a:rPr lang="en-US" sz="1600" dirty="0" smtClean="0">
                <a:solidFill>
                  <a:srgbClr val="7F7F7F"/>
                </a:solidFill>
                <a:latin typeface="Helvetica Light"/>
                <a:cs typeface="Helvetica Light"/>
              </a:rPr>
              <a:t>Ballard (2007); Frank et al</a:t>
            </a:r>
            <a:r>
              <a:rPr lang="en-US" sz="1600" dirty="0" smtClean="0">
                <a:solidFill>
                  <a:srgbClr val="7F7F7F"/>
                </a:solidFill>
                <a:latin typeface="Helvetica Light"/>
                <a:cs typeface="Helvetica Light"/>
              </a:rPr>
              <a:t>. (</a:t>
            </a:r>
            <a:r>
              <a:rPr lang="en-US" sz="1600" dirty="0" smtClean="0">
                <a:solidFill>
                  <a:srgbClr val="7F7F7F"/>
                </a:solidFill>
                <a:latin typeface="Helvetica Light"/>
                <a:cs typeface="Helvetica Light"/>
              </a:rPr>
              <a:t>2009); </a:t>
            </a:r>
            <a:r>
              <a:rPr lang="en-US" sz="1600" dirty="0" smtClean="0">
                <a:solidFill>
                  <a:srgbClr val="7F7F7F"/>
                </a:solidFill>
                <a:latin typeface="Helvetica Light"/>
                <a:cs typeface="Helvetica Light"/>
              </a:rPr>
              <a:t>Shafto et al. (2012)</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0179953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a:bodyPr>
          <a:lstStyle/>
          <a:p>
            <a:pPr marL="0" indent="0">
              <a:buNone/>
            </a:pPr>
            <a:r>
              <a:rPr lang="en-US" sz="3100" dirty="0" smtClean="0">
                <a:latin typeface="Helvetica Light"/>
                <a:cs typeface="Helvetica Light"/>
              </a:rPr>
              <a:t>Different </a:t>
            </a:r>
            <a:r>
              <a:rPr lang="en-US" sz="3100" dirty="0" smtClean="0">
                <a:latin typeface="Helvetica Light"/>
                <a:cs typeface="Helvetica Light"/>
              </a:rPr>
              <a:t>ways to reduce </a:t>
            </a:r>
            <a:r>
              <a:rPr lang="en-US" sz="3100" dirty="0" smtClean="0">
                <a:latin typeface="Helvetica Light"/>
                <a:cs typeface="Helvetica Light"/>
              </a:rPr>
              <a:t>referential uncertainty </a:t>
            </a: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Debates </a:t>
            </a:r>
            <a:r>
              <a:rPr lang="en-US" sz="3100" dirty="0" smtClean="0">
                <a:latin typeface="Helvetica Light"/>
                <a:cs typeface="Helvetica Light"/>
              </a:rPr>
              <a:t>about the processes </a:t>
            </a:r>
            <a:r>
              <a:rPr lang="en-US" sz="3100" dirty="0">
                <a:latin typeface="Helvetica Light"/>
                <a:cs typeface="Helvetica Light"/>
              </a:rPr>
              <a:t>underlying </a:t>
            </a:r>
            <a:r>
              <a:rPr lang="en-US" sz="3100" dirty="0" smtClean="0">
                <a:latin typeface="Helvetica Light"/>
                <a:cs typeface="Helvetica Light"/>
              </a:rPr>
              <a:t>cross</a:t>
            </a:r>
            <a:r>
              <a:rPr lang="en-US" sz="3100" dirty="0">
                <a:latin typeface="Helvetica Light"/>
                <a:cs typeface="Helvetica Light"/>
              </a:rPr>
              <a:t>-</a:t>
            </a:r>
            <a:r>
              <a:rPr lang="en-US" sz="3100" dirty="0" smtClean="0">
                <a:latin typeface="Helvetica Light"/>
                <a:cs typeface="Helvetica Light"/>
              </a:rPr>
              <a:t>situational </a:t>
            </a:r>
            <a:r>
              <a:rPr lang="en-US" sz="3100" dirty="0" smtClean="0">
                <a:latin typeface="Helvetica Light"/>
                <a:cs typeface="Helvetica Light"/>
              </a:rPr>
              <a:t>word learning</a:t>
            </a:r>
            <a:endParaRPr lang="en-US" sz="3100" dirty="0" smtClean="0">
              <a:latin typeface="Helvetica Light"/>
              <a:cs typeface="Helvetica Light"/>
            </a:endParaRP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12</a:t>
            </a:fld>
            <a:endParaRPr lang="en-US"/>
          </a:p>
        </p:txBody>
      </p:sp>
    </p:spTree>
    <p:extLst>
      <p:ext uri="{BB962C8B-B14F-4D97-AF65-F5344CB8AC3E}">
        <p14:creationId xmlns:p14="http://schemas.microsoft.com/office/powerpoint/2010/main" val="1179500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13</a:t>
            </a:fld>
            <a:endParaRPr lang="en-US"/>
          </a:p>
        </p:txBody>
      </p:sp>
      <p:pic>
        <p:nvPicPr>
          <p:cNvPr id="6" name="Picture 5" descr="Screen Shot 2014-05-09 at 10.54.32 AM.png"/>
          <p:cNvPicPr>
            <a:picLocks noChangeAspect="1"/>
          </p:cNvPicPr>
          <p:nvPr/>
        </p:nvPicPr>
        <p:blipFill rotWithShape="1">
          <a:blip r:embed="rId3">
            <a:extLst>
              <a:ext uri="{28A0092B-C50C-407E-A947-70E740481C1C}">
                <a14:useLocalDpi xmlns:a14="http://schemas.microsoft.com/office/drawing/2010/main" val="0"/>
              </a:ext>
            </a:extLst>
          </a:blip>
          <a:srcRect b="67211"/>
          <a:stretch/>
        </p:blipFill>
        <p:spPr>
          <a:xfrm>
            <a:off x="256693" y="627469"/>
            <a:ext cx="8430107" cy="1737906"/>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33911309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14</a:t>
            </a:fld>
            <a:endParaRPr lang="en-US"/>
          </a:p>
        </p:txBody>
      </p:sp>
      <p:pic>
        <p:nvPicPr>
          <p:cNvPr id="6" name="Picture 5" descr="Screen Shot 2014-05-09 at 10.54.32 AM.png"/>
          <p:cNvPicPr>
            <a:picLocks noChangeAspect="1"/>
          </p:cNvPicPr>
          <p:nvPr/>
        </p:nvPicPr>
        <p:blipFill rotWithShape="1">
          <a:blip r:embed="rId3">
            <a:extLst>
              <a:ext uri="{28A0092B-C50C-407E-A947-70E740481C1C}">
                <a14:useLocalDpi xmlns:a14="http://schemas.microsoft.com/office/drawing/2010/main" val="0"/>
              </a:ext>
            </a:extLst>
          </a:blip>
          <a:srcRect t="-1" b="421"/>
          <a:stretch/>
        </p:blipFill>
        <p:spPr>
          <a:xfrm>
            <a:off x="256693" y="627468"/>
            <a:ext cx="8430107" cy="5278031"/>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
        <p:nvSpPr>
          <p:cNvPr id="2" name="Rectangle 1"/>
          <p:cNvSpPr/>
          <p:nvPr/>
        </p:nvSpPr>
        <p:spPr>
          <a:xfrm>
            <a:off x="1952625" y="4175125"/>
            <a:ext cx="4206875" cy="1603375"/>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688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15</a:t>
            </a:fld>
            <a:endParaRPr lang="en-US"/>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20" y="2409568"/>
            <a:ext cx="3981337" cy="3242243"/>
          </a:xfrm>
          <a:prstGeom prst="rect">
            <a:avLst/>
          </a:prstGeom>
        </p:spPr>
      </p:pic>
      <p:grpSp>
        <p:nvGrpSpPr>
          <p:cNvPr id="8" name="Group 7"/>
          <p:cNvGrpSpPr/>
          <p:nvPr/>
        </p:nvGrpSpPr>
        <p:grpSpPr>
          <a:xfrm>
            <a:off x="730372" y="2338097"/>
            <a:ext cx="3003588" cy="3020260"/>
            <a:chOff x="5204623" y="2600831"/>
            <a:chExt cx="3003588" cy="3020260"/>
          </a:xfrm>
        </p:grpSpPr>
        <p:grpSp>
          <p:nvGrpSpPr>
            <p:cNvPr id="9" name="Group 8"/>
            <p:cNvGrpSpPr/>
            <p:nvPr/>
          </p:nvGrpSpPr>
          <p:grpSpPr>
            <a:xfrm>
              <a:off x="5204623" y="2600831"/>
              <a:ext cx="3003588" cy="3020260"/>
              <a:chOff x="4762427" y="2326104"/>
              <a:chExt cx="3581546" cy="3729789"/>
            </a:xfrm>
          </p:grpSpPr>
          <p:pic>
            <p:nvPicPr>
              <p:cNvPr id="13" name="Picture 12" descr="05-mathematical-bab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5">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1" name="TextBox 10"/>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5278742" y="1476306"/>
            <a:ext cx="3297809" cy="461665"/>
          </a:xfrm>
          <a:prstGeom prst="rect">
            <a:avLst/>
          </a:prstGeom>
        </p:spPr>
        <p:txBody>
          <a:bodyPr wrap="none">
            <a:spAutoFit/>
          </a:bodyPr>
          <a:lstStyle/>
          <a:p>
            <a:r>
              <a:rPr lang="en-US" sz="2400" dirty="0">
                <a:latin typeface="Helvetica Light"/>
                <a:cs typeface="Helvetica Light"/>
              </a:rPr>
              <a:t>C</a:t>
            </a:r>
            <a:r>
              <a:rPr lang="en-US" sz="2400" dirty="0" smtClean="0">
                <a:latin typeface="Helvetica Light"/>
                <a:cs typeface="Helvetica Light"/>
              </a:rPr>
              <a:t>o</a:t>
            </a:r>
            <a:r>
              <a:rPr lang="en-US" sz="2400" dirty="0">
                <a:latin typeface="Helvetica Light"/>
                <a:cs typeface="Helvetica Light"/>
              </a:rPr>
              <a:t>-occurrence </a:t>
            </a:r>
            <a:r>
              <a:rPr lang="en-US" sz="2400" dirty="0" smtClean="0">
                <a:latin typeface="Helvetica Light"/>
                <a:cs typeface="Helvetica Light"/>
              </a:rPr>
              <a:t>tracker</a:t>
            </a:r>
            <a:endParaRPr lang="en-US" sz="2400" dirty="0">
              <a:latin typeface="Helvetica Light"/>
              <a:cs typeface="Helvetica Light"/>
            </a:endParaRPr>
          </a:p>
        </p:txBody>
      </p:sp>
      <p:sp>
        <p:nvSpPr>
          <p:cNvPr id="15" name="Rectangle 14"/>
          <p:cNvSpPr/>
          <p:nvPr/>
        </p:nvSpPr>
        <p:spPr>
          <a:xfrm>
            <a:off x="372374" y="1431113"/>
            <a:ext cx="3673592" cy="461665"/>
          </a:xfrm>
          <a:prstGeom prst="rect">
            <a:avLst/>
          </a:prstGeom>
        </p:spPr>
        <p:txBody>
          <a:bodyPr wrap="none">
            <a:spAutoFit/>
          </a:bodyPr>
          <a:lstStyle/>
          <a:p>
            <a:r>
              <a:rPr lang="en-US" sz="2400" dirty="0" smtClean="0">
                <a:latin typeface="Helvetica Light"/>
                <a:cs typeface="Helvetica Light"/>
              </a:rPr>
              <a:t>Single-hypothesis </a:t>
            </a:r>
            <a:r>
              <a:rPr lang="en-US" sz="2400" dirty="0">
                <a:latin typeface="Helvetica Light"/>
                <a:cs typeface="Helvetica Light"/>
              </a:rPr>
              <a:t>t</a:t>
            </a:r>
            <a:r>
              <a:rPr lang="en-US" sz="2400" dirty="0" smtClean="0">
                <a:latin typeface="Helvetica Light"/>
                <a:cs typeface="Helvetica Light"/>
              </a:rPr>
              <a:t>racker</a:t>
            </a:r>
            <a:endParaRPr lang="en-US" sz="2400" dirty="0">
              <a:latin typeface="Helvetica Light"/>
              <a:cs typeface="Helvetica Light"/>
            </a:endParaRPr>
          </a:p>
        </p:txBody>
      </p:sp>
    </p:spTree>
    <p:extLst>
      <p:ext uri="{BB962C8B-B14F-4D97-AF65-F5344CB8AC3E}">
        <p14:creationId xmlns:p14="http://schemas.microsoft.com/office/powerpoint/2010/main" val="19216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16</a:t>
            </a:fld>
            <a:endParaRPr lang="en-US"/>
          </a:p>
        </p:txBody>
      </p:sp>
      <p:grpSp>
        <p:nvGrpSpPr>
          <p:cNvPr id="8" name="Group 7"/>
          <p:cNvGrpSpPr/>
          <p:nvPr/>
        </p:nvGrpSpPr>
        <p:grpSpPr>
          <a:xfrm>
            <a:off x="7423512" y="518582"/>
            <a:ext cx="1262709" cy="1367628"/>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5"/>
              <a:ext cx="1002559" cy="353303"/>
            </a:xfrm>
            <a:prstGeom prst="rect">
              <a:avLst/>
            </a:prstGeom>
            <a:noFill/>
          </p:spPr>
          <p:txBody>
            <a:bodyPr wrap="square" rtlCol="0">
              <a:spAutoFit/>
            </a:bodyPr>
            <a:lstStyle/>
            <a:p>
              <a:pPr algn="ctr"/>
              <a:r>
                <a:rPr lang="en-US" sz="1000" dirty="0" smtClean="0"/>
                <a:t>BALL</a:t>
              </a:r>
              <a:endParaRPr lang="en-US" sz="1000"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287461" y="274637"/>
            <a:ext cx="6716045"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endParaRPr lang="en-US" sz="2800" b="1" dirty="0"/>
          </a:p>
        </p:txBody>
      </p:sp>
      <p:pic>
        <p:nvPicPr>
          <p:cNvPr id="2" name="Picture 1" descr="Screen Shot 2014-05-13 at 2.20.2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94" y="1614227"/>
            <a:ext cx="2190081" cy="2382694"/>
          </a:xfrm>
          <a:prstGeom prst="rect">
            <a:avLst/>
          </a:prstGeom>
        </p:spPr>
      </p:pic>
      <p:pic>
        <p:nvPicPr>
          <p:cNvPr id="3" name="Picture 2" descr="Screen Shot 2014-05-13 at 2.20.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008" y="3181815"/>
            <a:ext cx="2167631" cy="2386584"/>
          </a:xfrm>
          <a:prstGeom prst="rect">
            <a:avLst/>
          </a:prstGeom>
        </p:spPr>
      </p:pic>
      <p:sp>
        <p:nvSpPr>
          <p:cNvPr id="20" name="TextBox 19"/>
          <p:cNvSpPr txBox="1"/>
          <p:nvPr/>
        </p:nvSpPr>
        <p:spPr>
          <a:xfrm>
            <a:off x="4179716" y="6351672"/>
            <a:ext cx="4250030"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Trueswell</a:t>
            </a:r>
            <a:r>
              <a:rPr lang="en-US" sz="1600" dirty="0" smtClean="0">
                <a:solidFill>
                  <a:srgbClr val="7F7F7F"/>
                </a:solidFill>
                <a:latin typeface="Helvetica Light"/>
                <a:cs typeface="Helvetica Light"/>
              </a:rPr>
              <a:t>, Medina, </a:t>
            </a:r>
            <a:r>
              <a:rPr lang="en-US" sz="1600" dirty="0" err="1" smtClean="0">
                <a:solidFill>
                  <a:srgbClr val="7F7F7F"/>
                </a:solidFill>
                <a:latin typeface="Helvetica Light"/>
                <a:cs typeface="Helvetica Light"/>
              </a:rPr>
              <a:t>Hafri</a:t>
            </a:r>
            <a:r>
              <a:rPr lang="en-US" sz="1600" dirty="0" smtClean="0">
                <a:solidFill>
                  <a:srgbClr val="7F7F7F"/>
                </a:solidFill>
                <a:latin typeface="Helvetica Light"/>
                <a:cs typeface="Helvetica Light"/>
              </a:rPr>
              <a:t> &amp; </a:t>
            </a:r>
            <a:r>
              <a:rPr lang="en-US" sz="1600" dirty="0" err="1" smtClean="0">
                <a:solidFill>
                  <a:srgbClr val="7F7F7F"/>
                </a:solidFill>
                <a:latin typeface="Helvetica Light"/>
                <a:cs typeface="Helvetica Light"/>
              </a:rPr>
              <a:t>Gleitman</a:t>
            </a:r>
            <a:r>
              <a:rPr lang="en-US" sz="1600" dirty="0" smtClean="0">
                <a:solidFill>
                  <a:srgbClr val="7F7F7F"/>
                </a:solidFill>
                <a:latin typeface="Helvetica Light"/>
                <a:cs typeface="Helvetica Light"/>
              </a:rPr>
              <a:t>, (2013)</a:t>
            </a:r>
            <a:endParaRPr lang="en-US" sz="1600" dirty="0">
              <a:solidFill>
                <a:srgbClr val="7F7F7F"/>
              </a:solidFill>
              <a:latin typeface="Helvetica Light"/>
              <a:cs typeface="Helvetica Light"/>
            </a:endParaRPr>
          </a:p>
        </p:txBody>
      </p:sp>
      <p:sp>
        <p:nvSpPr>
          <p:cNvPr id="7" name="Rectangle 6"/>
          <p:cNvSpPr/>
          <p:nvPr/>
        </p:nvSpPr>
        <p:spPr>
          <a:xfrm>
            <a:off x="1716241" y="3097146"/>
            <a:ext cx="526132" cy="717266"/>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445383" y="4054646"/>
            <a:ext cx="718073" cy="624838"/>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841875" y="2438066"/>
            <a:ext cx="3980902" cy="2993509"/>
            <a:chOff x="4683125" y="2753895"/>
            <a:chExt cx="3980902" cy="2993509"/>
          </a:xfrm>
        </p:grpSpPr>
        <p:pic>
          <p:nvPicPr>
            <p:cNvPr id="22" name="Picture 21" descr="Screen Shot 2014-05-13 at 2.33.40 AM.png"/>
            <p:cNvPicPr>
              <a:picLocks noChangeAspect="1"/>
            </p:cNvPicPr>
            <p:nvPr/>
          </p:nvPicPr>
          <p:blipFill rotWithShape="1">
            <a:blip r:embed="rId7">
              <a:extLst>
                <a:ext uri="{28A0092B-C50C-407E-A947-70E740481C1C}">
                  <a14:useLocalDpi xmlns:a14="http://schemas.microsoft.com/office/drawing/2010/main" val="0"/>
                </a:ext>
              </a:extLst>
            </a:blip>
            <a:srcRect l="53961"/>
            <a:stretch/>
          </p:blipFill>
          <p:spPr>
            <a:xfrm>
              <a:off x="5342984" y="2753895"/>
              <a:ext cx="3321043" cy="2993509"/>
            </a:xfrm>
            <a:prstGeom prst="rect">
              <a:avLst/>
            </a:prstGeom>
          </p:spPr>
        </p:pic>
        <p:pic>
          <p:nvPicPr>
            <p:cNvPr id="24" name="Picture 23" descr="Screen Shot 2014-05-13 at 2.33.40 AM.png"/>
            <p:cNvPicPr>
              <a:picLocks noChangeAspect="1"/>
            </p:cNvPicPr>
            <p:nvPr/>
          </p:nvPicPr>
          <p:blipFill rotWithShape="1">
            <a:blip r:embed="rId7">
              <a:extLst>
                <a:ext uri="{28A0092B-C50C-407E-A947-70E740481C1C}">
                  <a14:useLocalDpi xmlns:a14="http://schemas.microsoft.com/office/drawing/2010/main" val="0"/>
                </a:ext>
              </a:extLst>
            </a:blip>
            <a:srcRect l="-178" r="89394"/>
            <a:stretch/>
          </p:blipFill>
          <p:spPr>
            <a:xfrm>
              <a:off x="4683125" y="2862478"/>
              <a:ext cx="777875" cy="2884926"/>
            </a:xfrm>
            <a:prstGeom prst="rect">
              <a:avLst/>
            </a:prstGeom>
          </p:spPr>
        </p:pic>
      </p:grpSp>
    </p:spTree>
    <p:extLst>
      <p:ext uri="{BB962C8B-B14F-4D97-AF65-F5344CB8AC3E}">
        <p14:creationId xmlns:p14="http://schemas.microsoft.com/office/powerpoint/2010/main" val="808075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3848764"/>
            <a:ext cx="9144000"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364041"/>
            <a:ext cx="9143999"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17</a:t>
            </a:fld>
            <a:endParaRPr lang="en-US"/>
          </a:p>
        </p:txBody>
      </p:sp>
      <p:sp>
        <p:nvSpPr>
          <p:cNvPr id="18" name="TextBox 1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pic>
        <p:nvPicPr>
          <p:cNvPr id="17" name="Picture 1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25" y="734304"/>
            <a:ext cx="1383098" cy="1572768"/>
          </a:xfrm>
          <a:prstGeom prst="rect">
            <a:avLst/>
          </a:prstGeom>
        </p:spPr>
      </p:pic>
      <p:pic>
        <p:nvPicPr>
          <p:cNvPr id="19" name="Picture 18"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955" y="736036"/>
            <a:ext cx="1383098" cy="1572768"/>
          </a:xfrm>
          <a:prstGeom prst="rect">
            <a:avLst/>
          </a:prstGeom>
        </p:spPr>
      </p:pic>
      <p:sp>
        <p:nvSpPr>
          <p:cNvPr id="20" name="Rectangle 19"/>
          <p:cNvSpPr/>
          <p:nvPr/>
        </p:nvSpPr>
        <p:spPr>
          <a:xfrm>
            <a:off x="3487999" y="685171"/>
            <a:ext cx="1471047" cy="1660209"/>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24" name="TextBox 23"/>
          <p:cNvSpPr txBox="1"/>
          <p:nvPr/>
        </p:nvSpPr>
        <p:spPr>
          <a:xfrm>
            <a:off x="206069" y="1125527"/>
            <a:ext cx="1630110" cy="830997"/>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25" name="TextBox 24"/>
          <p:cNvSpPr txBox="1"/>
          <p:nvPr/>
        </p:nvSpPr>
        <p:spPr>
          <a:xfrm>
            <a:off x="206069" y="4438094"/>
            <a:ext cx="1153860" cy="830997"/>
          </a:xfrm>
          <a:prstGeom prst="rect">
            <a:avLst/>
          </a:prstGeom>
          <a:noFill/>
        </p:spPr>
        <p:txBody>
          <a:bodyPr wrap="square" rtlCol="0">
            <a:spAutoFit/>
          </a:bodyPr>
          <a:lstStyle/>
          <a:p>
            <a:r>
              <a:rPr lang="en-US" sz="2400" dirty="0" smtClean="0">
                <a:latin typeface="Helvetica"/>
                <a:cs typeface="Helvetica"/>
              </a:rPr>
              <a:t>Test </a:t>
            </a:r>
            <a:endParaRPr lang="en-US" sz="2400" dirty="0" smtClean="0">
              <a:latin typeface="Helvetica"/>
              <a:cs typeface="Helvetica"/>
            </a:endParaRPr>
          </a:p>
          <a:p>
            <a:r>
              <a:rPr lang="en-US" sz="2400" dirty="0" smtClean="0">
                <a:latin typeface="Helvetica"/>
                <a:cs typeface="Helvetica"/>
              </a:rPr>
              <a:t>Trial</a:t>
            </a:r>
            <a:endParaRPr lang="en-US" sz="2400" dirty="0">
              <a:latin typeface="Helvetica"/>
              <a:cs typeface="Helvetica"/>
            </a:endParaRPr>
          </a:p>
        </p:txBody>
      </p:sp>
      <p:cxnSp>
        <p:nvCxnSpPr>
          <p:cNvPr id="5" name="Straight Arrow Connector 4"/>
          <p:cNvCxnSpPr/>
          <p:nvPr/>
        </p:nvCxnSpPr>
        <p:spPr>
          <a:xfrm flipH="1">
            <a:off x="3095626" y="3116481"/>
            <a:ext cx="1349374" cy="1035863"/>
          </a:xfrm>
          <a:prstGeom prst="straightConnector1">
            <a:avLst/>
          </a:prstGeom>
          <a:ln w="38100" cmpd="sng">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11875" y="3116481"/>
            <a:ext cx="1190625" cy="1035863"/>
          </a:xfrm>
          <a:prstGeom prst="straightConnector1">
            <a:avLst/>
          </a:prstGeom>
          <a:ln w="38100" cmpd="sng">
            <a:solidFill>
              <a:srgbClr val="C0504D"/>
            </a:solidFill>
            <a:tailEnd type="arrow"/>
          </a:ln>
        </p:spPr>
        <p:style>
          <a:lnRef idx="2">
            <a:schemeClr val="accent1"/>
          </a:lnRef>
          <a:fillRef idx="0">
            <a:schemeClr val="accent1"/>
          </a:fillRef>
          <a:effectRef idx="1">
            <a:schemeClr val="accent1"/>
          </a:effectRef>
          <a:fontRef idx="minor">
            <a:schemeClr val="tx1"/>
          </a:fontRef>
        </p:style>
      </p:cxnSp>
      <p:pic>
        <p:nvPicPr>
          <p:cNvPr id="27" name="Picture 2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891" y="4285686"/>
            <a:ext cx="1382822" cy="1572768"/>
          </a:xfrm>
          <a:prstGeom prst="rect">
            <a:avLst/>
          </a:prstGeom>
        </p:spPr>
      </p:pic>
      <p:pic>
        <p:nvPicPr>
          <p:cNvPr id="28" name="Picture 2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306" y="4285686"/>
            <a:ext cx="1382822" cy="1572768"/>
          </a:xfrm>
          <a:prstGeom prst="rect">
            <a:avLst/>
          </a:prstGeom>
        </p:spPr>
      </p:pic>
      <p:pic>
        <p:nvPicPr>
          <p:cNvPr id="29" name="Picture 28" descr="Novel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500" y="4285686"/>
            <a:ext cx="1382822" cy="1572768"/>
          </a:xfrm>
          <a:prstGeom prst="rect">
            <a:avLst/>
          </a:prstGeom>
        </p:spPr>
      </p:pic>
      <p:pic>
        <p:nvPicPr>
          <p:cNvPr id="30" name="Picture 29" descr="Novel88.jpg"/>
          <p:cNvPicPr>
            <a:picLocks/>
          </p:cNvPicPr>
          <p:nvPr/>
        </p:nvPicPr>
        <p:blipFill>
          <a:blip r:embed="rId6">
            <a:extLst>
              <a:ext uri="{28A0092B-C50C-407E-A947-70E740481C1C}">
                <a14:useLocalDpi xmlns:a14="http://schemas.microsoft.com/office/drawing/2010/main" val="0"/>
              </a:ext>
            </a:extLst>
          </a:blip>
          <a:stretch>
            <a:fillRect/>
          </a:stretch>
        </p:blipFill>
        <p:spPr>
          <a:xfrm>
            <a:off x="7476295" y="4285686"/>
            <a:ext cx="1389888" cy="1572768"/>
          </a:xfrm>
          <a:prstGeom prst="rect">
            <a:avLst/>
          </a:prstGeom>
        </p:spPr>
      </p:pic>
      <p:sp>
        <p:nvSpPr>
          <p:cNvPr id="35" name="TextBox 34"/>
          <p:cNvSpPr txBox="1"/>
          <p:nvPr/>
        </p:nvSpPr>
        <p:spPr>
          <a:xfrm>
            <a:off x="4627779" y="2692066"/>
            <a:ext cx="1288402" cy="646331"/>
          </a:xfrm>
          <a:prstGeom prst="rect">
            <a:avLst/>
          </a:prstGeom>
          <a:noFill/>
        </p:spPr>
        <p:txBody>
          <a:bodyPr wrap="square" rtlCol="0">
            <a:spAutoFit/>
          </a:bodyPr>
          <a:lstStyle/>
          <a:p>
            <a:pPr algn="ctr"/>
            <a:r>
              <a:rPr lang="en-US" sz="3600" i="1" dirty="0" err="1" smtClean="0"/>
              <a:t>Grink</a:t>
            </a:r>
            <a:endParaRPr lang="en-US" sz="3600" i="1" dirty="0"/>
          </a:p>
        </p:txBody>
      </p:sp>
      <p:sp>
        <p:nvSpPr>
          <p:cNvPr id="36" name="TextBox 35"/>
          <p:cNvSpPr txBox="1"/>
          <p:nvPr/>
        </p:nvSpPr>
        <p:spPr>
          <a:xfrm>
            <a:off x="2197302" y="3116481"/>
            <a:ext cx="1288402" cy="646331"/>
          </a:xfrm>
          <a:prstGeom prst="rect">
            <a:avLst/>
          </a:prstGeom>
          <a:noFill/>
        </p:spPr>
        <p:txBody>
          <a:bodyPr wrap="square" rtlCol="0">
            <a:spAutoFit/>
          </a:bodyPr>
          <a:lstStyle/>
          <a:p>
            <a:pPr algn="ctr"/>
            <a:r>
              <a:rPr lang="en-US" sz="3600" dirty="0" smtClean="0">
                <a:solidFill>
                  <a:schemeClr val="accent2"/>
                </a:solidFill>
              </a:rPr>
              <a:t>Same</a:t>
            </a:r>
            <a:endParaRPr lang="en-US" sz="3600" dirty="0">
              <a:solidFill>
                <a:schemeClr val="accent2"/>
              </a:solidFill>
            </a:endParaRPr>
          </a:p>
        </p:txBody>
      </p:sp>
      <p:sp>
        <p:nvSpPr>
          <p:cNvPr id="40" name="TextBox 39"/>
          <p:cNvSpPr txBox="1"/>
          <p:nvPr/>
        </p:nvSpPr>
        <p:spPr>
          <a:xfrm>
            <a:off x="6776046" y="3116481"/>
            <a:ext cx="1622747" cy="646331"/>
          </a:xfrm>
          <a:prstGeom prst="rect">
            <a:avLst/>
          </a:prstGeom>
          <a:noFill/>
        </p:spPr>
        <p:txBody>
          <a:bodyPr wrap="square" rtlCol="0">
            <a:spAutoFit/>
          </a:bodyPr>
          <a:lstStyle/>
          <a:p>
            <a:pPr algn="ctr"/>
            <a:r>
              <a:rPr lang="en-US" sz="3600" dirty="0" smtClean="0">
                <a:solidFill>
                  <a:schemeClr val="accent2"/>
                </a:solidFill>
              </a:rPr>
              <a:t>Switch</a:t>
            </a:r>
            <a:endParaRPr lang="en-US" sz="3600" dirty="0">
              <a:solidFill>
                <a:schemeClr val="accent2"/>
              </a:solidFill>
            </a:endParaRPr>
          </a:p>
        </p:txBody>
      </p:sp>
    </p:spTree>
    <p:extLst>
      <p:ext uri="{BB962C8B-B14F-4D97-AF65-F5344CB8AC3E}">
        <p14:creationId xmlns:p14="http://schemas.microsoft.com/office/powerpoint/2010/main" val="38791969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C54C2B4-DF28-EE4B-9E33-D0C1AB7630B7}" type="slidenum">
              <a:rPr lang="en-US" smtClean="0"/>
              <a:t>18</a:t>
            </a:fld>
            <a:endParaRPr lang="en-US"/>
          </a:p>
        </p:txBody>
      </p:sp>
      <p:pic>
        <p:nvPicPr>
          <p:cNvPr id="6" name="Picture 5" descr="Novel61.jpg"/>
          <p:cNvPicPr>
            <a:picLocks/>
          </p:cNvPicPr>
          <p:nvPr/>
        </p:nvPicPr>
        <p:blipFill>
          <a:blip r:embed="rId3">
            <a:extLst>
              <a:ext uri="{28A0092B-C50C-407E-A947-70E740481C1C}">
                <a14:useLocalDpi xmlns:a14="http://schemas.microsoft.com/office/drawing/2010/main" val="0"/>
              </a:ext>
            </a:extLst>
          </a:blip>
          <a:stretch>
            <a:fillRect/>
          </a:stretch>
        </p:blipFill>
        <p:spPr>
          <a:xfrm>
            <a:off x="4671317" y="423612"/>
            <a:ext cx="1344168" cy="1289304"/>
          </a:xfrm>
          <a:prstGeom prst="rect">
            <a:avLst/>
          </a:prstGeom>
        </p:spPr>
      </p:pic>
      <p:pic>
        <p:nvPicPr>
          <p:cNvPr id="7" name="Picture 6" descr="Novel75.jpg"/>
          <p:cNvPicPr>
            <a:picLocks/>
          </p:cNvPicPr>
          <p:nvPr/>
        </p:nvPicPr>
        <p:blipFill>
          <a:blip r:embed="rId4">
            <a:extLst>
              <a:ext uri="{28A0092B-C50C-407E-A947-70E740481C1C}">
                <a14:useLocalDpi xmlns:a14="http://schemas.microsoft.com/office/drawing/2010/main" val="0"/>
              </a:ext>
            </a:extLst>
          </a:blip>
          <a:stretch>
            <a:fillRect/>
          </a:stretch>
        </p:blipFill>
        <p:spPr>
          <a:xfrm>
            <a:off x="3086225" y="423612"/>
            <a:ext cx="1344168" cy="1289304"/>
          </a:xfrm>
          <a:prstGeom prst="rect">
            <a:avLst/>
          </a:prstGeom>
        </p:spPr>
      </p:pic>
      <p:pic>
        <p:nvPicPr>
          <p:cNvPr id="9" name="Picture 8" descr="Novel88.jpg"/>
          <p:cNvPicPr>
            <a:picLocks/>
          </p:cNvPicPr>
          <p:nvPr/>
        </p:nvPicPr>
        <p:blipFill>
          <a:blip r:embed="rId5">
            <a:extLst>
              <a:ext uri="{28A0092B-C50C-407E-A947-70E740481C1C}">
                <a14:useLocalDpi xmlns:a14="http://schemas.microsoft.com/office/drawing/2010/main" val="0"/>
              </a:ext>
            </a:extLst>
          </a:blip>
          <a:stretch>
            <a:fillRect/>
          </a:stretch>
        </p:blipFill>
        <p:spPr>
          <a:xfrm>
            <a:off x="3935733" y="1969241"/>
            <a:ext cx="1344168" cy="1289304"/>
          </a:xfrm>
          <a:prstGeom prst="rect">
            <a:avLst/>
          </a:prstGeom>
        </p:spPr>
      </p:pic>
    </p:spTree>
    <p:extLst>
      <p:ext uri="{BB962C8B-B14F-4D97-AF65-F5344CB8AC3E}">
        <p14:creationId xmlns:p14="http://schemas.microsoft.com/office/powerpoint/2010/main" val="379032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849144" y="4587875"/>
            <a:ext cx="5405856" cy="0"/>
          </a:xfrm>
          <a:prstGeom prst="line">
            <a:avLst/>
          </a:prstGeom>
          <a:ln w="381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BC54C2B4-DF28-EE4B-9E33-D0C1AB7630B7}" type="slidenum">
              <a:rPr lang="en-US" smtClean="0"/>
              <a:t>19</a:t>
            </a:fld>
            <a:endParaRPr lang="en-US"/>
          </a:p>
        </p:txBody>
      </p:sp>
      <p:pic>
        <p:nvPicPr>
          <p:cNvPr id="3" name="Picture 2" descr="Novel25.jpg"/>
          <p:cNvPicPr>
            <a:picLocks/>
          </p:cNvPicPr>
          <p:nvPr/>
        </p:nvPicPr>
        <p:blipFill>
          <a:blip r:embed="rId3">
            <a:extLst>
              <a:ext uri="{28A0092B-C50C-407E-A947-70E740481C1C}">
                <a14:useLocalDpi xmlns:a14="http://schemas.microsoft.com/office/drawing/2010/main" val="0"/>
              </a:ext>
            </a:extLst>
          </a:blip>
          <a:stretch>
            <a:fillRect/>
          </a:stretch>
        </p:blipFill>
        <p:spPr>
          <a:xfrm>
            <a:off x="1559817" y="1969241"/>
            <a:ext cx="1344168" cy="1289304"/>
          </a:xfrm>
          <a:prstGeom prst="rect">
            <a:avLst/>
          </a:prstGeom>
        </p:spPr>
      </p:pic>
      <p:pic>
        <p:nvPicPr>
          <p:cNvPr id="4" name="Picture 3" descr="Novel17.jpg"/>
          <p:cNvPicPr>
            <a:picLocks/>
          </p:cNvPicPr>
          <p:nvPr/>
        </p:nvPicPr>
        <p:blipFill>
          <a:blip r:embed="rId4">
            <a:extLst>
              <a:ext uri="{28A0092B-C50C-407E-A947-70E740481C1C}">
                <a14:useLocalDpi xmlns:a14="http://schemas.microsoft.com/office/drawing/2010/main" val="0"/>
              </a:ext>
            </a:extLst>
          </a:blip>
          <a:stretch>
            <a:fillRect/>
          </a:stretch>
        </p:blipFill>
        <p:spPr>
          <a:xfrm>
            <a:off x="4671317" y="1978491"/>
            <a:ext cx="1344168" cy="1289304"/>
          </a:xfrm>
          <a:prstGeom prst="rect">
            <a:avLst/>
          </a:prstGeom>
        </p:spPr>
      </p:pic>
      <p:pic>
        <p:nvPicPr>
          <p:cNvPr id="5" name="Picture 4" descr="Novel60.jpg"/>
          <p:cNvPicPr>
            <a:picLocks/>
          </p:cNvPicPr>
          <p:nvPr/>
        </p:nvPicPr>
        <p:blipFill>
          <a:blip r:embed="rId5">
            <a:extLst>
              <a:ext uri="{28A0092B-C50C-407E-A947-70E740481C1C}">
                <a14:useLocalDpi xmlns:a14="http://schemas.microsoft.com/office/drawing/2010/main" val="0"/>
              </a:ext>
            </a:extLst>
          </a:blip>
          <a:stretch>
            <a:fillRect/>
          </a:stretch>
        </p:blipFill>
        <p:spPr>
          <a:xfrm>
            <a:off x="6240016" y="1969241"/>
            <a:ext cx="1344168" cy="1289304"/>
          </a:xfrm>
          <a:prstGeom prst="rect">
            <a:avLst/>
          </a:prstGeom>
        </p:spPr>
      </p:pic>
      <p:pic>
        <p:nvPicPr>
          <p:cNvPr id="6" name="Picture 5" descr="Novel61.jpg"/>
          <p:cNvPicPr>
            <a:picLocks/>
          </p:cNvPicPr>
          <p:nvPr/>
        </p:nvPicPr>
        <p:blipFill>
          <a:blip r:embed="rId6">
            <a:extLst>
              <a:ext uri="{28A0092B-C50C-407E-A947-70E740481C1C}">
                <a14:useLocalDpi xmlns:a14="http://schemas.microsoft.com/office/drawing/2010/main" val="0"/>
              </a:ext>
            </a:extLst>
          </a:blip>
          <a:stretch>
            <a:fillRect/>
          </a:stretch>
        </p:blipFill>
        <p:spPr>
          <a:xfrm>
            <a:off x="4671317" y="423612"/>
            <a:ext cx="1344168" cy="1289304"/>
          </a:xfrm>
          <a:prstGeom prst="rect">
            <a:avLst/>
          </a:prstGeom>
        </p:spPr>
      </p:pic>
      <p:pic>
        <p:nvPicPr>
          <p:cNvPr id="7" name="Picture 6" descr="Novel75.jpg"/>
          <p:cNvPicPr>
            <a:picLocks/>
          </p:cNvPicPr>
          <p:nvPr/>
        </p:nvPicPr>
        <p:blipFill>
          <a:blip r:embed="rId7">
            <a:extLst>
              <a:ext uri="{28A0092B-C50C-407E-A947-70E740481C1C}">
                <a14:useLocalDpi xmlns:a14="http://schemas.microsoft.com/office/drawing/2010/main" val="0"/>
              </a:ext>
            </a:extLst>
          </a:blip>
          <a:stretch>
            <a:fillRect/>
          </a:stretch>
        </p:blipFill>
        <p:spPr>
          <a:xfrm>
            <a:off x="3086225" y="423612"/>
            <a:ext cx="1344168" cy="1289304"/>
          </a:xfrm>
          <a:prstGeom prst="rect">
            <a:avLst/>
          </a:prstGeom>
        </p:spPr>
      </p:pic>
      <p:pic>
        <p:nvPicPr>
          <p:cNvPr id="8" name="Picture 7" descr="Novel87.jpg"/>
          <p:cNvPicPr>
            <a:picLocks/>
          </p:cNvPicPr>
          <p:nvPr/>
        </p:nvPicPr>
        <p:blipFill>
          <a:blip r:embed="rId8">
            <a:extLst>
              <a:ext uri="{28A0092B-C50C-407E-A947-70E740481C1C}">
                <a14:useLocalDpi xmlns:a14="http://schemas.microsoft.com/office/drawing/2010/main" val="0"/>
              </a:ext>
            </a:extLst>
          </a:blip>
          <a:stretch>
            <a:fillRect/>
          </a:stretch>
        </p:blipFill>
        <p:spPr>
          <a:xfrm>
            <a:off x="6240016" y="423612"/>
            <a:ext cx="1344168" cy="1289304"/>
          </a:xfrm>
          <a:prstGeom prst="rect">
            <a:avLst/>
          </a:prstGeom>
        </p:spPr>
      </p:pic>
      <p:pic>
        <p:nvPicPr>
          <p:cNvPr id="9" name="Picture 8" descr="Novel88.jpg"/>
          <p:cNvPicPr>
            <a:picLocks/>
          </p:cNvPicPr>
          <p:nvPr/>
        </p:nvPicPr>
        <p:blipFill>
          <a:blip r:embed="rId9">
            <a:extLst>
              <a:ext uri="{28A0092B-C50C-407E-A947-70E740481C1C}">
                <a14:useLocalDpi xmlns:a14="http://schemas.microsoft.com/office/drawing/2010/main" val="0"/>
              </a:ext>
            </a:extLst>
          </a:blip>
          <a:stretch>
            <a:fillRect/>
          </a:stretch>
        </p:blipFill>
        <p:spPr>
          <a:xfrm>
            <a:off x="3086225" y="1969241"/>
            <a:ext cx="1344168" cy="1289304"/>
          </a:xfrm>
          <a:prstGeom prst="rect">
            <a:avLst/>
          </a:prstGeom>
        </p:spPr>
      </p:pic>
      <p:pic>
        <p:nvPicPr>
          <p:cNvPr id="10" name="Picture 9" descr="Novel61.jpg"/>
          <p:cNvPicPr>
            <a:picLocks/>
          </p:cNvPicPr>
          <p:nvPr/>
        </p:nvPicPr>
        <p:blipFill>
          <a:blip r:embed="rId6">
            <a:extLst>
              <a:ext uri="{28A0092B-C50C-407E-A947-70E740481C1C}">
                <a14:useLocalDpi xmlns:a14="http://schemas.microsoft.com/office/drawing/2010/main" val="0"/>
              </a:ext>
            </a:extLst>
          </a:blip>
          <a:stretch>
            <a:fillRect/>
          </a:stretch>
        </p:blipFill>
        <p:spPr>
          <a:xfrm>
            <a:off x="1559817" y="423612"/>
            <a:ext cx="1344168" cy="1289304"/>
          </a:xfrm>
          <a:prstGeom prst="rect">
            <a:avLst/>
          </a:prstGeom>
        </p:spPr>
      </p:pic>
      <p:sp>
        <p:nvSpPr>
          <p:cNvPr id="19" name="TextBox 18"/>
          <p:cNvSpPr txBox="1"/>
          <p:nvPr/>
        </p:nvSpPr>
        <p:spPr>
          <a:xfrm>
            <a:off x="3937526" y="5779353"/>
            <a:ext cx="3106897" cy="830997"/>
          </a:xfrm>
          <a:prstGeom prst="rect">
            <a:avLst/>
          </a:prstGeom>
          <a:noFill/>
        </p:spPr>
        <p:txBody>
          <a:bodyPr wrap="square" rtlCol="0">
            <a:spAutoFit/>
          </a:bodyPr>
          <a:lstStyle/>
          <a:p>
            <a:pPr algn="ctr"/>
            <a:r>
              <a:rPr lang="en-US" sz="2400" dirty="0" smtClean="0">
                <a:latin typeface="Helvetica"/>
                <a:cs typeface="Helvetica"/>
              </a:rPr>
              <a:t>Number of Intervening Words</a:t>
            </a:r>
            <a:endParaRPr lang="en-US" sz="2400" dirty="0">
              <a:latin typeface="Helvetica"/>
              <a:cs typeface="Helvetica"/>
            </a:endParaRPr>
          </a:p>
        </p:txBody>
      </p:sp>
      <p:cxnSp>
        <p:nvCxnSpPr>
          <p:cNvPr id="22" name="Straight Connector 21"/>
          <p:cNvCxnSpPr/>
          <p:nvPr/>
        </p:nvCxnSpPr>
        <p:spPr>
          <a:xfrm>
            <a:off x="4340254" y="427831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849144" y="4270375"/>
            <a:ext cx="0" cy="619125"/>
          </a:xfrm>
          <a:prstGeom prst="line">
            <a:avLst/>
          </a:prstGeom>
          <a:ln w="57150" cmpd="sng">
            <a:solidFill>
              <a:srgbClr val="0080FF"/>
            </a:solidFill>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833019" y="4733534"/>
            <a:ext cx="927532" cy="461665"/>
          </a:xfrm>
          <a:prstGeom prst="rect">
            <a:avLst/>
          </a:prstGeom>
          <a:noFill/>
        </p:spPr>
        <p:txBody>
          <a:bodyPr wrap="square" rtlCol="0">
            <a:spAutoFit/>
          </a:bodyPr>
          <a:lstStyle/>
          <a:p>
            <a:r>
              <a:rPr lang="en-US" sz="2400" dirty="0" smtClean="0">
                <a:solidFill>
                  <a:schemeClr val="accent2"/>
                </a:solidFill>
                <a:latin typeface="Helvetica"/>
                <a:cs typeface="Helvetica"/>
              </a:rPr>
              <a:t>Test</a:t>
            </a:r>
            <a:endParaRPr lang="en-US" sz="2400" dirty="0">
              <a:solidFill>
                <a:schemeClr val="accent2"/>
              </a:solidFill>
              <a:latin typeface="Helvetica"/>
              <a:cs typeface="Helvetica"/>
            </a:endParaRPr>
          </a:p>
        </p:txBody>
      </p:sp>
      <p:sp>
        <p:nvSpPr>
          <p:cNvPr id="18" name="TextBox 17"/>
          <p:cNvSpPr txBox="1"/>
          <p:nvPr/>
        </p:nvSpPr>
        <p:spPr>
          <a:xfrm>
            <a:off x="833019" y="4190567"/>
            <a:ext cx="1561180" cy="461665"/>
          </a:xfrm>
          <a:prstGeom prst="rect">
            <a:avLst/>
          </a:prstGeom>
          <a:noFill/>
        </p:spPr>
        <p:txBody>
          <a:bodyPr wrap="square" rtlCol="0">
            <a:spAutoFit/>
          </a:bodyPr>
          <a:lstStyle/>
          <a:p>
            <a:r>
              <a:rPr lang="en-US" sz="2400" dirty="0" smtClean="0">
                <a:solidFill>
                  <a:srgbClr val="0080FF"/>
                </a:solidFill>
                <a:latin typeface="Helvetica"/>
                <a:cs typeface="Helvetica"/>
              </a:rPr>
              <a:t>Exposure</a:t>
            </a:r>
            <a:endParaRPr lang="en-US" sz="2400" dirty="0">
              <a:solidFill>
                <a:srgbClr val="0080FF"/>
              </a:solidFill>
              <a:latin typeface="Helvetica"/>
              <a:cs typeface="Helvetica"/>
            </a:endParaRPr>
          </a:p>
        </p:txBody>
      </p:sp>
      <p:cxnSp>
        <p:nvCxnSpPr>
          <p:cNvPr id="20" name="Straight Connector 19"/>
          <p:cNvCxnSpPr/>
          <p:nvPr/>
        </p:nvCxnSpPr>
        <p:spPr>
          <a:xfrm>
            <a:off x="7878128" y="4270375"/>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563581" y="427831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5490975" y="424656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15823" y="4972327"/>
            <a:ext cx="463766" cy="584776"/>
          </a:xfrm>
          <a:prstGeom prst="rect">
            <a:avLst/>
          </a:prstGeom>
          <a:noFill/>
        </p:spPr>
        <p:txBody>
          <a:bodyPr wrap="square" rtlCol="0">
            <a:spAutoFit/>
          </a:bodyPr>
          <a:lstStyle/>
          <a:p>
            <a:pPr algn="ctr"/>
            <a:r>
              <a:rPr lang="en-US" sz="3200" dirty="0" smtClean="0">
                <a:latin typeface="Helvetica"/>
                <a:cs typeface="Helvetica"/>
              </a:rPr>
              <a:t>0</a:t>
            </a:r>
            <a:endParaRPr lang="en-US" sz="3200" dirty="0">
              <a:latin typeface="Helvetica"/>
              <a:cs typeface="Helvetica"/>
            </a:endParaRPr>
          </a:p>
        </p:txBody>
      </p:sp>
      <p:sp>
        <p:nvSpPr>
          <p:cNvPr id="34" name="TextBox 33"/>
          <p:cNvSpPr txBox="1"/>
          <p:nvPr/>
        </p:nvSpPr>
        <p:spPr>
          <a:xfrm>
            <a:off x="4108371" y="4972327"/>
            <a:ext cx="463766" cy="584776"/>
          </a:xfrm>
          <a:prstGeom prst="rect">
            <a:avLst/>
          </a:prstGeom>
          <a:noFill/>
        </p:spPr>
        <p:txBody>
          <a:bodyPr wrap="square" rtlCol="0">
            <a:spAutoFit/>
          </a:bodyPr>
          <a:lstStyle/>
          <a:p>
            <a:pPr algn="ctr"/>
            <a:r>
              <a:rPr lang="en-US" sz="3200" dirty="0" smtClean="0">
                <a:latin typeface="Helvetica"/>
                <a:cs typeface="Helvetica"/>
              </a:rPr>
              <a:t>1</a:t>
            </a:r>
            <a:endParaRPr lang="en-US" sz="3200" dirty="0">
              <a:latin typeface="Helvetica"/>
              <a:cs typeface="Helvetica"/>
            </a:endParaRPr>
          </a:p>
        </p:txBody>
      </p:sp>
      <p:sp>
        <p:nvSpPr>
          <p:cNvPr id="37" name="TextBox 36"/>
          <p:cNvSpPr txBox="1"/>
          <p:nvPr/>
        </p:nvSpPr>
        <p:spPr>
          <a:xfrm>
            <a:off x="5226942" y="4972327"/>
            <a:ext cx="463766" cy="584776"/>
          </a:xfrm>
          <a:prstGeom prst="rect">
            <a:avLst/>
          </a:prstGeom>
          <a:noFill/>
        </p:spPr>
        <p:txBody>
          <a:bodyPr wrap="square" rtlCol="0">
            <a:spAutoFit/>
          </a:bodyPr>
          <a:lstStyle/>
          <a:p>
            <a:pPr algn="ctr"/>
            <a:r>
              <a:rPr lang="en-US" sz="3200" dirty="0" smtClean="0">
                <a:latin typeface="Helvetica"/>
                <a:cs typeface="Helvetica"/>
              </a:rPr>
              <a:t>3</a:t>
            </a:r>
            <a:endParaRPr lang="en-US" sz="3200" dirty="0">
              <a:latin typeface="Helvetica"/>
              <a:cs typeface="Helvetica"/>
            </a:endParaRPr>
          </a:p>
        </p:txBody>
      </p:sp>
      <p:sp>
        <p:nvSpPr>
          <p:cNvPr id="38" name="TextBox 37"/>
          <p:cNvSpPr txBox="1"/>
          <p:nvPr/>
        </p:nvSpPr>
        <p:spPr>
          <a:xfrm>
            <a:off x="7633761" y="4972327"/>
            <a:ext cx="463766" cy="584776"/>
          </a:xfrm>
          <a:prstGeom prst="rect">
            <a:avLst/>
          </a:prstGeom>
          <a:noFill/>
        </p:spPr>
        <p:txBody>
          <a:bodyPr wrap="square" rtlCol="0">
            <a:spAutoFit/>
          </a:bodyPr>
          <a:lstStyle/>
          <a:p>
            <a:pPr algn="ctr"/>
            <a:r>
              <a:rPr lang="en-US" sz="3200" dirty="0" smtClean="0">
                <a:latin typeface="Helvetica"/>
                <a:cs typeface="Helvetica"/>
              </a:rPr>
              <a:t>7</a:t>
            </a:r>
            <a:endParaRPr lang="en-US" sz="3200" dirty="0">
              <a:latin typeface="Helvetica"/>
              <a:cs typeface="Helvetica"/>
            </a:endParaRPr>
          </a:p>
        </p:txBody>
      </p:sp>
    </p:spTree>
    <p:extLst>
      <p:ext uri="{BB962C8B-B14F-4D97-AF65-F5344CB8AC3E}">
        <p14:creationId xmlns:p14="http://schemas.microsoft.com/office/powerpoint/2010/main" val="41149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18" grpId="0"/>
      <p:bldP spid="33" grpId="0"/>
      <p:bldP spid="34" grpId="0"/>
      <p:bldP spid="3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a:t>
            </a:fld>
            <a:endParaRPr lang="en-US" dirty="0"/>
          </a:p>
        </p:txBody>
      </p:sp>
    </p:spTree>
    <p:extLst>
      <p:ext uri="{BB962C8B-B14F-4D97-AF65-F5344CB8AC3E}">
        <p14:creationId xmlns:p14="http://schemas.microsoft.com/office/powerpoint/2010/main" val="30469569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C54C2B4-DF28-EE4B-9E33-D0C1AB7630B7}" type="slidenum">
              <a:rPr lang="en-US" smtClean="0"/>
              <a:t>20</a:t>
            </a:fld>
            <a:endParaRPr lang="en-US"/>
          </a:p>
        </p:txBody>
      </p:sp>
      <p:pic>
        <p:nvPicPr>
          <p:cNvPr id="3" name="Picture 2" descr="Screen Shot 2014-05-18 at 5.2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80" y="1412874"/>
            <a:ext cx="8135495" cy="4022949"/>
          </a:xfrm>
          <a:prstGeom prst="rect">
            <a:avLst/>
          </a:prstGeom>
        </p:spPr>
      </p:pic>
    </p:spTree>
    <p:extLst>
      <p:ext uri="{BB962C8B-B14F-4D97-AF65-F5344CB8AC3E}">
        <p14:creationId xmlns:p14="http://schemas.microsoft.com/office/powerpoint/2010/main" val="9781634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21</a:t>
            </a:fld>
            <a:endParaRPr lang="en-US"/>
          </a:p>
        </p:txBody>
      </p:sp>
      <p:grpSp>
        <p:nvGrpSpPr>
          <p:cNvPr id="8" name="Group 7"/>
          <p:cNvGrpSpPr/>
          <p:nvPr/>
        </p:nvGrpSpPr>
        <p:grpSpPr>
          <a:xfrm>
            <a:off x="2933556" y="2995318"/>
            <a:ext cx="2534954" cy="3107031"/>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4"/>
              <a:ext cx="1002559" cy="489781"/>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488042" y="115887"/>
            <a:ext cx="708655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Adults and children show evidence of tracking a strong candidate hypothesis AND multiple alternative hypotheses even in highly complex learning situations </a:t>
            </a:r>
            <a:endParaRPr lang="en-US" sz="2800" dirty="0"/>
          </a:p>
        </p:txBody>
      </p:sp>
      <p:sp>
        <p:nvSpPr>
          <p:cNvPr id="18" name="TextBox 1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
        <p:nvSpPr>
          <p:cNvPr id="3" name="Cloud Callout 2"/>
          <p:cNvSpPr/>
          <p:nvPr/>
        </p:nvSpPr>
        <p:spPr>
          <a:xfrm>
            <a:off x="5445125" y="2377908"/>
            <a:ext cx="1885950" cy="1638467"/>
          </a:xfrm>
          <a:prstGeom prst="cloudCallout">
            <a:avLst>
              <a:gd name="adj1" fmla="val -88173"/>
              <a:gd name="adj2" fmla="val 98043"/>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2233555994"/>
              </p:ext>
            </p:extLst>
          </p:nvPr>
        </p:nvGraphicFramePr>
        <p:xfrm>
          <a:off x="6043424" y="2717576"/>
          <a:ext cx="605026" cy="873126"/>
        </p:xfrm>
        <a:graphic>
          <a:graphicData uri="http://schemas.openxmlformats.org/drawingml/2006/table">
            <a:tbl>
              <a:tblPr firstRow="1" bandRow="1">
                <a:tableStyleId>{2D5ABB26-0587-4C30-8999-92F81FD0307C}</a:tableStyleId>
              </a:tblPr>
              <a:tblGrid>
                <a:gridCol w="302513"/>
                <a:gridCol w="302513"/>
              </a:tblGrid>
              <a:tr h="436563">
                <a:tc>
                  <a:txBody>
                    <a:bodyPr/>
                    <a:lstStyle/>
                    <a:p>
                      <a:pPr algn="ctr"/>
                      <a:r>
                        <a:rPr lang="en-US" sz="2000" b="1" dirty="0" smtClean="0"/>
                        <a:t>2</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000" b="1" dirty="0" smtClean="0"/>
                        <a:t>1</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r>
              <a:tr h="436563">
                <a:tc>
                  <a:txBody>
                    <a:bodyPr/>
                    <a:lstStyle/>
                    <a:p>
                      <a:pPr algn="ctr"/>
                      <a:endParaRPr lang="en-US" sz="20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t>1</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bl>
          </a:graphicData>
        </a:graphic>
      </p:graphicFrame>
    </p:spTree>
    <p:extLst>
      <p:ext uri="{BB962C8B-B14F-4D97-AF65-F5344CB8AC3E}">
        <p14:creationId xmlns:p14="http://schemas.microsoft.com/office/powerpoint/2010/main" val="24180499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lnSpcReduction="10000"/>
          </a:bodyPr>
          <a:lstStyle/>
          <a:p>
            <a:pPr marL="0" indent="0">
              <a:buNone/>
            </a:pPr>
            <a:r>
              <a:rPr lang="en-US" sz="3100" dirty="0">
                <a:latin typeface="Helvetica Light"/>
                <a:cs typeface="Helvetica Light"/>
              </a:rPr>
              <a:t>Different ways to reduce referential uncertainty</a:t>
            </a: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cross-situational word learning</a:t>
            </a:r>
          </a:p>
          <a:p>
            <a:pPr marL="0" indent="0">
              <a:buNone/>
            </a:pPr>
            <a:endParaRPr lang="en-US" sz="3100" dirty="0">
              <a:latin typeface="Helvetica Light"/>
              <a:cs typeface="Helvetica Light"/>
            </a:endParaRPr>
          </a:p>
          <a:p>
            <a:pPr marL="0" indent="0">
              <a:buNone/>
            </a:pPr>
            <a:r>
              <a:rPr lang="en-US" sz="3100" dirty="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22</a:t>
            </a:fld>
            <a:endParaRPr lang="en-US"/>
          </a:p>
        </p:txBody>
      </p:sp>
    </p:spTree>
    <p:extLst>
      <p:ext uri="{BB962C8B-B14F-4D97-AF65-F5344CB8AC3E}">
        <p14:creationId xmlns:p14="http://schemas.microsoft.com/office/powerpoint/2010/main" val="3638767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23</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rgbClr val="000000"/>
                </a:solidFill>
              </a:rPr>
              <a:t>Including social information</a:t>
            </a:r>
          </a:p>
        </p:txBody>
      </p:sp>
      <p:sp>
        <p:nvSpPr>
          <p:cNvPr id="10" name="Content Placeholder 2"/>
          <p:cNvSpPr>
            <a:spLocks noGrp="1"/>
          </p:cNvSpPr>
          <p:nvPr>
            <p:ph idx="1"/>
          </p:nvPr>
        </p:nvSpPr>
        <p:spPr>
          <a:xfrm>
            <a:off x="1311443" y="5220037"/>
            <a:ext cx="6521115" cy="1069474"/>
          </a:xfrm>
        </p:spPr>
        <p:txBody>
          <a:bodyPr>
            <a:normAutofit/>
          </a:bodyPr>
          <a:lstStyle/>
          <a:p>
            <a:pPr marL="0" indent="0">
              <a:buNone/>
            </a:pPr>
            <a:r>
              <a:rPr lang="en-US" sz="2400" dirty="0" smtClean="0"/>
              <a:t>“You will </a:t>
            </a:r>
            <a:r>
              <a:rPr lang="en-US" sz="2400" dirty="0"/>
              <a:t>meet a speaker named Tina, who </a:t>
            </a:r>
            <a:endParaRPr lang="en-US" sz="2400" dirty="0" smtClean="0"/>
          </a:p>
          <a:p>
            <a:pPr marL="0" indent="0">
              <a:buNone/>
            </a:pPr>
            <a:r>
              <a:rPr lang="en-US" sz="2400" dirty="0" smtClean="0"/>
              <a:t>will </a:t>
            </a:r>
            <a:r>
              <a:rPr lang="en-US" sz="2400" dirty="0"/>
              <a:t>look at some objects and talk about them</a:t>
            </a:r>
            <a:r>
              <a:rPr lang="en-US" sz="2400" dirty="0" smtClean="0"/>
              <a:t>.”</a:t>
            </a:r>
            <a:endParaRPr lang="en-US" sz="2400" dirty="0"/>
          </a:p>
        </p:txBody>
      </p:sp>
    </p:spTree>
    <p:extLst>
      <p:ext uri="{BB962C8B-B14F-4D97-AF65-F5344CB8AC3E}">
        <p14:creationId xmlns:p14="http://schemas.microsoft.com/office/powerpoint/2010/main" val="15499080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24</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chemeClr val="accent2"/>
                </a:solidFill>
              </a:rPr>
              <a:t>Non-social </a:t>
            </a:r>
            <a:r>
              <a:rPr lang="en-US" sz="3200" dirty="0" smtClean="0"/>
              <a:t>exposure trials</a:t>
            </a:r>
            <a:endParaRPr lang="en-US" sz="3200" dirty="0"/>
          </a:p>
        </p:txBody>
      </p:sp>
    </p:spTree>
    <p:extLst>
      <p:ext uri="{BB962C8B-B14F-4D97-AF65-F5344CB8AC3E}">
        <p14:creationId xmlns:p14="http://schemas.microsoft.com/office/powerpoint/2010/main" val="2493443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25</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7" name="Title 1"/>
          <p:cNvSpPr>
            <a:spLocks noGrp="1"/>
          </p:cNvSpPr>
          <p:nvPr>
            <p:ph type="title"/>
          </p:nvPr>
        </p:nvSpPr>
        <p:spPr>
          <a:xfrm>
            <a:off x="457200" y="221166"/>
            <a:ext cx="8229600" cy="1143000"/>
          </a:xfrm>
        </p:spPr>
        <p:txBody>
          <a:bodyPr>
            <a:normAutofit/>
          </a:bodyPr>
          <a:lstStyle/>
          <a:p>
            <a:pPr algn="l"/>
            <a:r>
              <a:rPr lang="en-US" sz="3200" dirty="0" smtClean="0">
                <a:solidFill>
                  <a:srgbClr val="4BACC6"/>
                </a:solidFill>
              </a:rPr>
              <a:t>Social </a:t>
            </a:r>
            <a:r>
              <a:rPr lang="en-US" sz="3200" dirty="0"/>
              <a:t>e</a:t>
            </a:r>
            <a:r>
              <a:rPr lang="en-US" sz="3200" dirty="0" smtClean="0"/>
              <a:t>xposure trials</a:t>
            </a:r>
            <a:endParaRPr lang="en-US" sz="3200" dirty="0"/>
          </a:p>
        </p:txBody>
      </p:sp>
      <p:pic>
        <p:nvPicPr>
          <p:cNvPr id="18" name="Picture 17" descr="eyes_down_mid_lef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9948" y="2166246"/>
            <a:ext cx="1821105" cy="2123737"/>
          </a:xfrm>
          <a:prstGeom prst="rect">
            <a:avLst/>
          </a:prstGeom>
        </p:spPr>
      </p:pic>
    </p:spTree>
    <p:extLst>
      <p:ext uri="{BB962C8B-B14F-4D97-AF65-F5344CB8AC3E}">
        <p14:creationId xmlns:p14="http://schemas.microsoft.com/office/powerpoint/2010/main" val="18217788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26</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0" name="Title 1"/>
          <p:cNvSpPr>
            <a:spLocks noGrp="1"/>
          </p:cNvSpPr>
          <p:nvPr>
            <p:ph type="title"/>
          </p:nvPr>
        </p:nvSpPr>
        <p:spPr>
          <a:xfrm>
            <a:off x="457200" y="261270"/>
            <a:ext cx="8229600" cy="1143000"/>
          </a:xfrm>
        </p:spPr>
        <p:txBody>
          <a:bodyPr>
            <a:normAutofit/>
          </a:bodyPr>
          <a:lstStyle/>
          <a:p>
            <a:pPr algn="l"/>
            <a:r>
              <a:rPr lang="en-US" sz="3200" dirty="0" smtClean="0"/>
              <a:t>All test trials were </a:t>
            </a:r>
            <a:br>
              <a:rPr lang="en-US" sz="3200" dirty="0" smtClean="0"/>
            </a:br>
            <a:r>
              <a:rPr lang="en-US" sz="3200" dirty="0" smtClean="0"/>
              <a:t>“</a:t>
            </a:r>
            <a:r>
              <a:rPr lang="en-US" sz="3200" dirty="0" smtClean="0">
                <a:solidFill>
                  <a:schemeClr val="accent2"/>
                </a:solidFill>
              </a:rPr>
              <a:t>non-social</a:t>
            </a:r>
            <a:r>
              <a:rPr lang="en-US" sz="3200" dirty="0" smtClean="0"/>
              <a:t>”</a:t>
            </a:r>
            <a:endParaRPr lang="en-US" sz="3200" dirty="0"/>
          </a:p>
        </p:txBody>
      </p:sp>
    </p:spTree>
    <p:extLst>
      <p:ext uri="{BB962C8B-B14F-4D97-AF65-F5344CB8AC3E}">
        <p14:creationId xmlns:p14="http://schemas.microsoft.com/office/powerpoint/2010/main" val="15008201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27</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pic>
        <p:nvPicPr>
          <p:cNvPr id="9" name="Picture 8"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032" y="4787625"/>
            <a:ext cx="1572768" cy="1572768"/>
          </a:xfrm>
          <a:prstGeom prst="rect">
            <a:avLst/>
          </a:prstGeom>
        </p:spPr>
      </p:pic>
      <p:pic>
        <p:nvPicPr>
          <p:cNvPr id="10" name="Picture 9"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606843"/>
            <a:ext cx="1572768" cy="1572768"/>
          </a:xfrm>
          <a:prstGeom prst="rect">
            <a:avLst/>
          </a:prstGeom>
        </p:spPr>
      </p:pic>
      <p:pic>
        <p:nvPicPr>
          <p:cNvPr id="11" name="Picture 10"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606843"/>
            <a:ext cx="1572768" cy="1572768"/>
          </a:xfrm>
          <a:prstGeom prst="rect">
            <a:avLst/>
          </a:prstGeom>
        </p:spPr>
      </p:pic>
      <p:pic>
        <p:nvPicPr>
          <p:cNvPr id="12" name="Picture 11" descr="Novel7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0447" y="280737"/>
            <a:ext cx="1572768" cy="1572768"/>
          </a:xfrm>
          <a:prstGeom prst="rect">
            <a:avLst/>
          </a:prstGeom>
        </p:spPr>
      </p:pic>
      <p:pic>
        <p:nvPicPr>
          <p:cNvPr id="13" name="Picture 12" descr="Novel8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5777" y="280737"/>
            <a:ext cx="1572768" cy="1572768"/>
          </a:xfrm>
          <a:prstGeom prst="rect">
            <a:avLst/>
          </a:prstGeom>
        </p:spPr>
      </p:pic>
      <p:pic>
        <p:nvPicPr>
          <p:cNvPr id="14" name="Picture 13" descr="Novel88.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685" y="4640707"/>
            <a:ext cx="1572768" cy="1572768"/>
          </a:xfrm>
          <a:prstGeom prst="rect">
            <a:avLst/>
          </a:prstGeom>
        </p:spPr>
      </p:pic>
      <p:pic>
        <p:nvPicPr>
          <p:cNvPr id="15" name="Picture 14"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80737"/>
            <a:ext cx="1572768" cy="1572768"/>
          </a:xfrm>
          <a:prstGeom prst="rect">
            <a:avLst/>
          </a:prstGeom>
        </p:spPr>
      </p:pic>
      <p:pic>
        <p:nvPicPr>
          <p:cNvPr id="16" name="Picture 15"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80737"/>
            <a:ext cx="1572768" cy="1572768"/>
          </a:xfrm>
          <a:prstGeom prst="rect">
            <a:avLst/>
          </a:prstGeom>
        </p:spPr>
      </p:pic>
    </p:spTree>
    <p:extLst>
      <p:ext uri="{BB962C8B-B14F-4D97-AF65-F5344CB8AC3E}">
        <p14:creationId xmlns:p14="http://schemas.microsoft.com/office/powerpoint/2010/main" val="229197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28</a:t>
            </a:fld>
            <a:endParaRPr lang="en-US"/>
          </a:p>
        </p:txBody>
      </p:sp>
      <p:grpSp>
        <p:nvGrpSpPr>
          <p:cNvPr id="3" name="Group 2"/>
          <p:cNvGrpSpPr/>
          <p:nvPr/>
        </p:nvGrpSpPr>
        <p:grpSpPr>
          <a:xfrm>
            <a:off x="1301750" y="744809"/>
            <a:ext cx="6085988" cy="5391111"/>
            <a:chOff x="1541417" y="1271026"/>
            <a:chExt cx="5718173" cy="4923172"/>
          </a:xfrm>
        </p:grpSpPr>
        <p:pic>
          <p:nvPicPr>
            <p:cNvPr id="5" name="Picture 4" descr="Screen Shot 2014-05-11 at 11.06.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81" y="1801959"/>
              <a:ext cx="5651499" cy="4392239"/>
            </a:xfrm>
            <a:prstGeom prst="rect">
              <a:avLst/>
            </a:prstGeom>
          </p:spPr>
        </p:pic>
        <p:sp>
          <p:nvSpPr>
            <p:cNvPr id="6" name="TextBox 5"/>
            <p:cNvSpPr txBox="1"/>
            <p:nvPr/>
          </p:nvSpPr>
          <p:spPr>
            <a:xfrm>
              <a:off x="1541417" y="1283233"/>
              <a:ext cx="1122948" cy="523220"/>
            </a:xfrm>
            <a:prstGeom prst="rect">
              <a:avLst/>
            </a:prstGeom>
            <a:noFill/>
          </p:spPr>
          <p:txBody>
            <a:bodyPr wrap="square" rtlCol="0">
              <a:spAutoFit/>
            </a:bodyPr>
            <a:lstStyle/>
            <a:p>
              <a:pPr algn="ctr"/>
              <a:r>
                <a:rPr lang="en-US" sz="2800" u="sng" dirty="0" smtClean="0">
                  <a:latin typeface="Helvetica"/>
                  <a:cs typeface="Helvetica"/>
                </a:rPr>
                <a:t>Zero</a:t>
              </a:r>
              <a:endParaRPr lang="en-US" sz="2800" u="sng" dirty="0">
                <a:latin typeface="Helvetica"/>
                <a:cs typeface="Helvetica"/>
              </a:endParaRPr>
            </a:p>
          </p:txBody>
        </p:sp>
        <p:sp>
          <p:nvSpPr>
            <p:cNvPr id="7" name="TextBox 6"/>
            <p:cNvSpPr txBox="1"/>
            <p:nvPr/>
          </p:nvSpPr>
          <p:spPr>
            <a:xfrm>
              <a:off x="2922470" y="1274682"/>
              <a:ext cx="1122948" cy="523220"/>
            </a:xfrm>
            <a:prstGeom prst="rect">
              <a:avLst/>
            </a:prstGeom>
            <a:noFill/>
          </p:spPr>
          <p:txBody>
            <a:bodyPr wrap="square" rtlCol="0">
              <a:spAutoFit/>
            </a:bodyPr>
            <a:lstStyle/>
            <a:p>
              <a:pPr algn="ctr"/>
              <a:r>
                <a:rPr lang="en-US" sz="2800" u="sng" dirty="0" smtClean="0">
                  <a:latin typeface="Helvetica"/>
                  <a:cs typeface="Helvetica"/>
                </a:rPr>
                <a:t>One</a:t>
              </a:r>
              <a:endParaRPr lang="en-US" sz="2800" u="sng" dirty="0">
                <a:latin typeface="Helvetica"/>
                <a:cs typeface="Helvetica"/>
              </a:endParaRPr>
            </a:p>
          </p:txBody>
        </p:sp>
        <p:sp>
          <p:nvSpPr>
            <p:cNvPr id="8" name="TextBox 7"/>
            <p:cNvSpPr txBox="1"/>
            <p:nvPr/>
          </p:nvSpPr>
          <p:spPr>
            <a:xfrm>
              <a:off x="4468420" y="1271026"/>
              <a:ext cx="1122948" cy="523220"/>
            </a:xfrm>
            <a:prstGeom prst="rect">
              <a:avLst/>
            </a:prstGeom>
            <a:noFill/>
          </p:spPr>
          <p:txBody>
            <a:bodyPr wrap="square" rtlCol="0">
              <a:spAutoFit/>
            </a:bodyPr>
            <a:lstStyle/>
            <a:p>
              <a:pPr algn="ctr"/>
              <a:r>
                <a:rPr lang="en-US" sz="2800" u="sng" dirty="0" smtClean="0">
                  <a:latin typeface="Helvetica"/>
                  <a:cs typeface="Helvetica"/>
                </a:rPr>
                <a:t>Three</a:t>
              </a:r>
              <a:endParaRPr lang="en-US" sz="2800" u="sng" dirty="0">
                <a:latin typeface="Helvetica"/>
                <a:cs typeface="Helvetica"/>
              </a:endParaRPr>
            </a:p>
          </p:txBody>
        </p:sp>
        <p:sp>
          <p:nvSpPr>
            <p:cNvPr id="9" name="TextBox 8"/>
            <p:cNvSpPr txBox="1"/>
            <p:nvPr/>
          </p:nvSpPr>
          <p:spPr>
            <a:xfrm>
              <a:off x="5825159" y="1274682"/>
              <a:ext cx="1434431" cy="523220"/>
            </a:xfrm>
            <a:prstGeom prst="rect">
              <a:avLst/>
            </a:prstGeom>
            <a:noFill/>
          </p:spPr>
          <p:txBody>
            <a:bodyPr wrap="square" rtlCol="0">
              <a:spAutoFit/>
            </a:bodyPr>
            <a:lstStyle/>
            <a:p>
              <a:pPr algn="ctr"/>
              <a:r>
                <a:rPr lang="en-US" sz="2800" u="sng" dirty="0" smtClean="0">
                  <a:latin typeface="Helvetica"/>
                  <a:cs typeface="Helvetica"/>
                </a:rPr>
                <a:t>Seven</a:t>
              </a:r>
              <a:endParaRPr lang="en-US" sz="2800" u="sng" dirty="0">
                <a:latin typeface="Helvetica"/>
                <a:cs typeface="Helvetica"/>
              </a:endParaRPr>
            </a:p>
          </p:txBody>
        </p:sp>
      </p:grpSp>
    </p:spTree>
    <p:extLst>
      <p:ext uri="{BB962C8B-B14F-4D97-AF65-F5344CB8AC3E}">
        <p14:creationId xmlns:p14="http://schemas.microsoft.com/office/powerpoint/2010/main" val="7759703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08318"/>
            <a:ext cx="7002381" cy="1143000"/>
          </a:xfrm>
        </p:spPr>
        <p:txBody>
          <a:bodyPr>
            <a:noAutofit/>
          </a:bodyPr>
          <a:lstStyle/>
          <a:p>
            <a:pPr algn="l"/>
            <a:r>
              <a:rPr lang="en-US" sz="2800" dirty="0" smtClean="0"/>
              <a:t>Large-scale experiment manipulating </a:t>
            </a:r>
            <a:br>
              <a:rPr lang="en-US" sz="2800" dirty="0" smtClean="0"/>
            </a:br>
            <a:r>
              <a:rPr lang="en-US" sz="2800" b="1" dirty="0" smtClean="0"/>
              <a:t>attention</a:t>
            </a:r>
            <a:r>
              <a:rPr lang="en-US" sz="2800" dirty="0" smtClean="0"/>
              <a:t> and </a:t>
            </a:r>
            <a:r>
              <a:rPr lang="en-US" sz="2800" b="1" dirty="0" smtClean="0"/>
              <a:t>memory</a:t>
            </a:r>
            <a:r>
              <a:rPr lang="en-US" sz="2800" dirty="0" smtClean="0"/>
              <a:t> demands in a cross-situational learning task</a:t>
            </a:r>
            <a:endParaRPr lang="en-US" sz="2800" dirty="0"/>
          </a:p>
        </p:txBody>
      </p:sp>
      <p:sp>
        <p:nvSpPr>
          <p:cNvPr id="3" name="Content Placeholder 2"/>
          <p:cNvSpPr>
            <a:spLocks noGrp="1"/>
          </p:cNvSpPr>
          <p:nvPr>
            <p:ph idx="1"/>
          </p:nvPr>
        </p:nvSpPr>
        <p:spPr>
          <a:xfrm>
            <a:off x="1253289" y="1986046"/>
            <a:ext cx="6735011" cy="4244139"/>
          </a:xfrm>
        </p:spPr>
        <p:txBody>
          <a:bodyPr>
            <a:normAutofit fontScale="92500" lnSpcReduction="10000"/>
          </a:bodyPr>
          <a:lstStyle/>
          <a:p>
            <a:pPr marL="0" indent="0">
              <a:buNone/>
            </a:pPr>
            <a:r>
              <a:rPr lang="en-US" sz="2400" dirty="0" smtClean="0">
                <a:latin typeface="Helvetica Light"/>
                <a:cs typeface="Helvetica Light"/>
              </a:rPr>
              <a:t>1808 participants on Amazon Mechanical Turk. Restricted to US IP addresses and &gt; 95% approval rate</a:t>
            </a:r>
          </a:p>
          <a:p>
            <a:pPr marL="0" indent="0">
              <a:buNone/>
            </a:pPr>
            <a:endParaRPr lang="en-US" sz="2400" dirty="0">
              <a:latin typeface="Helvetica Light"/>
              <a:cs typeface="Helvetica Light"/>
            </a:endParaRPr>
          </a:p>
          <a:p>
            <a:pPr marL="0" indent="0">
              <a:buNone/>
            </a:pPr>
            <a:r>
              <a:rPr lang="en-US" sz="2400" dirty="0" smtClean="0">
                <a:latin typeface="Helvetica Light"/>
                <a:cs typeface="Helvetica Light"/>
              </a:rPr>
              <a:t>Each subject was exposed to 8 different novel words via one exposure trial and was tested once</a:t>
            </a:r>
          </a:p>
          <a:p>
            <a:pPr marL="0" indent="0">
              <a:buNone/>
            </a:pPr>
            <a:endParaRPr lang="en-US" sz="2400" dirty="0" smtClean="0">
              <a:latin typeface="Helvetica Light"/>
              <a:cs typeface="Helvetica Light"/>
            </a:endParaRPr>
          </a:p>
          <a:p>
            <a:pPr marL="0" indent="0">
              <a:buNone/>
            </a:pPr>
            <a:r>
              <a:rPr lang="en-US" sz="2400" b="1" dirty="0" smtClean="0">
                <a:cs typeface="Helvetica"/>
              </a:rPr>
              <a:t>Same/Switch trials </a:t>
            </a:r>
            <a:r>
              <a:rPr lang="en-US" sz="2400" dirty="0" smtClean="0">
                <a:latin typeface="Helvetica Light"/>
                <a:cs typeface="Helvetica Light"/>
              </a:rPr>
              <a:t>is a within-subject manipulation</a:t>
            </a: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The presence of </a:t>
            </a:r>
            <a:r>
              <a:rPr lang="en-US" sz="2400" b="1" dirty="0" smtClean="0">
                <a:latin typeface="Helvetica "/>
                <a:cs typeface="Helvetica "/>
              </a:rPr>
              <a:t>social information</a:t>
            </a:r>
            <a:r>
              <a:rPr lang="en-US" sz="2400" dirty="0" smtClean="0">
                <a:latin typeface="Helvetica Light"/>
                <a:cs typeface="Helvetica Light"/>
              </a:rPr>
              <a:t>, </a:t>
            </a:r>
            <a:r>
              <a:rPr lang="en-US" sz="2400" b="1" dirty="0" smtClean="0">
                <a:cs typeface="Helvetica"/>
              </a:rPr>
              <a:t>number of referents</a:t>
            </a:r>
            <a:r>
              <a:rPr lang="en-US" sz="2400" dirty="0" smtClean="0">
                <a:latin typeface="Helvetica Light"/>
                <a:cs typeface="Helvetica Light"/>
              </a:rPr>
              <a:t>, and </a:t>
            </a:r>
            <a:r>
              <a:rPr lang="en-US" sz="2400" b="1" dirty="0" smtClean="0">
                <a:cs typeface="Helvetica"/>
              </a:rPr>
              <a:t>number of intervening trials </a:t>
            </a:r>
            <a:r>
              <a:rPr lang="en-US" sz="2400" dirty="0" smtClean="0">
                <a:latin typeface="Helvetica Light"/>
                <a:cs typeface="Helvetica Light"/>
              </a:rPr>
              <a:t>were all between-subject manipulations</a:t>
            </a:r>
          </a:p>
          <a:p>
            <a:pPr marL="0" indent="0">
              <a:buNone/>
            </a:pP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29</a:t>
            </a:fld>
            <a:endParaRPr lang="en-US"/>
          </a:p>
        </p:txBody>
      </p:sp>
    </p:spTree>
    <p:extLst>
      <p:ext uri="{BB962C8B-B14F-4D97-AF65-F5344CB8AC3E}">
        <p14:creationId xmlns:p14="http://schemas.microsoft.com/office/powerpoint/2010/main" val="3674381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5358063" cy="1143000"/>
          </a:xfrm>
        </p:spPr>
        <p:txBody>
          <a:bodyPr>
            <a:normAutofit fontScale="90000"/>
          </a:bodyPr>
          <a:lstStyle/>
          <a:p>
            <a:pPr algn="l"/>
            <a:r>
              <a:rPr lang="en-US" dirty="0" smtClean="0"/>
              <a:t>The problem of baby’s first Christmas </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3</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87" y="1751183"/>
            <a:ext cx="5026080" cy="4273167"/>
          </a:xfrm>
          <a:prstGeom prst="rect">
            <a:avLst/>
          </a:prstGeom>
        </p:spPr>
      </p:pic>
      <p:sp>
        <p:nvSpPr>
          <p:cNvPr id="6" name="Rectangle 5"/>
          <p:cNvSpPr/>
          <p:nvPr/>
        </p:nvSpPr>
        <p:spPr>
          <a:xfrm>
            <a:off x="6745604" y="6356350"/>
            <a:ext cx="1531796" cy="369332"/>
          </a:xfrm>
          <a:prstGeom prst="rect">
            <a:avLst/>
          </a:prstGeom>
        </p:spPr>
        <p:txBody>
          <a:bodyPr wrap="none">
            <a:spAutoFit/>
          </a:bodyPr>
          <a:lstStyle/>
          <a:p>
            <a:r>
              <a:rPr lang="en-US" dirty="0" err="1" smtClean="0">
                <a:solidFill>
                  <a:srgbClr val="7F7F7F"/>
                </a:solidFill>
                <a:latin typeface="Helvetica Light"/>
                <a:cs typeface="Helvetica Light"/>
              </a:rPr>
              <a:t>Quine</a:t>
            </a:r>
            <a:r>
              <a:rPr lang="en-US" dirty="0" smtClean="0">
                <a:solidFill>
                  <a:srgbClr val="7F7F7F"/>
                </a:solidFill>
                <a:latin typeface="Helvetica Light"/>
                <a:cs typeface="Helvetica Light"/>
              </a:rPr>
              <a:t> (1960)</a:t>
            </a:r>
            <a:endParaRPr lang="en-US" dirty="0">
              <a:solidFill>
                <a:schemeClr val="bg1">
                  <a:lumMod val="50000"/>
                </a:schemeClr>
              </a:solidFill>
              <a:latin typeface="Helvetica Light"/>
              <a:cs typeface="Helvetica Light"/>
            </a:endParaRPr>
          </a:p>
        </p:txBody>
      </p:sp>
      <p:sp>
        <p:nvSpPr>
          <p:cNvPr id="3" name="TextBox 2"/>
          <p:cNvSpPr txBox="1"/>
          <p:nvPr/>
        </p:nvSpPr>
        <p:spPr>
          <a:xfrm>
            <a:off x="5435352" y="4079494"/>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7" name="TextBox 6"/>
          <p:cNvSpPr txBox="1"/>
          <p:nvPr/>
        </p:nvSpPr>
        <p:spPr>
          <a:xfrm>
            <a:off x="3144223" y="5386521"/>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8" name="TextBox 7"/>
          <p:cNvSpPr txBox="1"/>
          <p:nvPr/>
        </p:nvSpPr>
        <p:spPr>
          <a:xfrm>
            <a:off x="2535043" y="4368058"/>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9" name="TextBox 8"/>
          <p:cNvSpPr txBox="1"/>
          <p:nvPr/>
        </p:nvSpPr>
        <p:spPr>
          <a:xfrm>
            <a:off x="3955456" y="4595419"/>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Tree>
    <p:extLst>
      <p:ext uri="{BB962C8B-B14F-4D97-AF65-F5344CB8AC3E}">
        <p14:creationId xmlns:p14="http://schemas.microsoft.com/office/powerpoint/2010/main" val="2194607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30</a:t>
            </a:fld>
            <a:endParaRPr lang="en-US"/>
          </a:p>
        </p:txBody>
      </p:sp>
      <p:pic>
        <p:nvPicPr>
          <p:cNvPr id="7" name="Picture 6" descr="Screen Shot 2014-05-13 at 5.50.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1498705"/>
            <a:ext cx="7651750" cy="4422669"/>
          </a:xfrm>
          <a:prstGeom prst="rect">
            <a:avLst/>
          </a:prstGeom>
        </p:spPr>
      </p:pic>
    </p:spTree>
    <p:extLst>
      <p:ext uri="{BB962C8B-B14F-4D97-AF65-F5344CB8AC3E}">
        <p14:creationId xmlns:p14="http://schemas.microsoft.com/office/powerpoint/2010/main" val="38419876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4012"/>
            <a:ext cx="8229600" cy="1360487"/>
          </a:xfrm>
        </p:spPr>
        <p:txBody>
          <a:bodyPr>
            <a:noAutofit/>
          </a:bodyPr>
          <a:lstStyle/>
          <a:p>
            <a:pPr algn="l"/>
            <a:r>
              <a:rPr lang="en-US" sz="2800" dirty="0" smtClean="0"/>
              <a:t>Participants reliably chose the target of eye gaze on exposure trials and took longer in the </a:t>
            </a:r>
            <a:r>
              <a:rPr lang="en-US" sz="2800" dirty="0">
                <a:solidFill>
                  <a:schemeClr val="accent2"/>
                </a:solidFill>
              </a:rPr>
              <a:t>Non-social </a:t>
            </a:r>
            <a:r>
              <a:rPr lang="en-US" sz="2800" dirty="0" smtClean="0">
                <a:solidFill>
                  <a:srgbClr val="000000"/>
                </a:solidFill>
              </a:rPr>
              <a:t>condition</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31</a:t>
            </a:fld>
            <a:endParaRPr lang="en-US"/>
          </a:p>
        </p:txBody>
      </p:sp>
      <p:pic>
        <p:nvPicPr>
          <p:cNvPr id="5" name="Picture 4" descr="Screen Shot 2014-05-13 at 5.12.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867" y="2343100"/>
            <a:ext cx="5442633" cy="4060875"/>
          </a:xfrm>
          <a:prstGeom prst="rect">
            <a:avLst/>
          </a:prstGeom>
        </p:spPr>
      </p:pic>
      <p:pic>
        <p:nvPicPr>
          <p:cNvPr id="6" name="Picture 5" descr="Screen Shot 2014-05-13 at 7.23.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43100"/>
            <a:ext cx="2652963" cy="4060875"/>
          </a:xfrm>
          <a:prstGeom prst="rect">
            <a:avLst/>
          </a:prstGeom>
        </p:spPr>
      </p:pic>
    </p:spTree>
    <p:extLst>
      <p:ext uri="{BB962C8B-B14F-4D97-AF65-F5344CB8AC3E}">
        <p14:creationId xmlns:p14="http://schemas.microsoft.com/office/powerpoint/2010/main" val="13440768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539875"/>
            <a:ext cx="7829550" cy="48164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32</a:t>
            </a:fld>
            <a:endParaRPr lang="en-US"/>
          </a:p>
        </p:txBody>
      </p:sp>
      <p:sp>
        <p:nvSpPr>
          <p:cNvPr id="25" name="Rectangle 24"/>
          <p:cNvSpPr/>
          <p:nvPr/>
        </p:nvSpPr>
        <p:spPr>
          <a:xfrm>
            <a:off x="5384800" y="2104263"/>
            <a:ext cx="1859279" cy="29090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82646" y="2066163"/>
            <a:ext cx="1859279" cy="2641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412242" y="2113787"/>
            <a:ext cx="1859279" cy="16620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itle 30"/>
          <p:cNvSpPr>
            <a:spLocks noGrp="1"/>
          </p:cNvSpPr>
          <p:nvPr>
            <p:ph type="title"/>
          </p:nvPr>
        </p:nvSpPr>
        <p:spPr/>
        <p:txBody>
          <a:bodyPr>
            <a:normAutofit/>
          </a:bodyPr>
          <a:lstStyle/>
          <a:p>
            <a:pPr algn="l"/>
            <a:r>
              <a:rPr lang="en-US" sz="3200" dirty="0" smtClean="0"/>
              <a:t>Accuracy data</a:t>
            </a:r>
            <a:endParaRPr lang="en-US" sz="3200" dirty="0"/>
          </a:p>
        </p:txBody>
      </p:sp>
    </p:spTree>
    <p:extLst>
      <p:ext uri="{BB962C8B-B14F-4D97-AF65-F5344CB8AC3E}">
        <p14:creationId xmlns:p14="http://schemas.microsoft.com/office/powerpoint/2010/main" val="13139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7559675" cy="1143000"/>
          </a:xfrm>
        </p:spPr>
        <p:txBody>
          <a:bodyPr>
            <a:noAutofit/>
          </a:bodyPr>
          <a:lstStyle/>
          <a:p>
            <a:pPr algn="l"/>
            <a:r>
              <a:rPr lang="en-US" sz="2800" dirty="0" smtClean="0"/>
              <a:t>Switch trials take longer than Same trials and </a:t>
            </a:r>
            <a:r>
              <a:rPr lang="en-US" sz="2800" dirty="0" smtClean="0">
                <a:solidFill>
                  <a:srgbClr val="4BACC6"/>
                </a:solidFill>
              </a:rPr>
              <a:t>Social-Switch</a:t>
            </a:r>
            <a:r>
              <a:rPr lang="en-US" sz="2800" dirty="0" smtClean="0"/>
              <a:t> trials take the longest</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33</a:t>
            </a:fld>
            <a:endParaRPr lang="en-US"/>
          </a:p>
        </p:txBody>
      </p:sp>
      <p:pic>
        <p:nvPicPr>
          <p:cNvPr id="5" name="Picture 4" descr="Screen Shot 2014-05-13 at 5.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99" y="1664508"/>
            <a:ext cx="7715250" cy="4691842"/>
          </a:xfrm>
          <a:prstGeom prst="rect">
            <a:avLst/>
          </a:prstGeom>
        </p:spPr>
      </p:pic>
    </p:spTree>
    <p:extLst>
      <p:ext uri="{BB962C8B-B14F-4D97-AF65-F5344CB8AC3E}">
        <p14:creationId xmlns:p14="http://schemas.microsoft.com/office/powerpoint/2010/main" val="37900466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fontScale="92500" lnSpcReduction="10000"/>
          </a:bodyPr>
          <a:lstStyle/>
          <a:p>
            <a:pPr marL="0" indent="0">
              <a:buNone/>
            </a:pPr>
            <a:r>
              <a:rPr lang="en-US" sz="3100" dirty="0" smtClean="0">
                <a:latin typeface="Helvetica Light"/>
                <a:cs typeface="Helvetica Light"/>
              </a:rPr>
              <a:t>Different approaches to solving the problem of referential uncertainty during word learning </a:t>
            </a: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a:t>
            </a:r>
            <a:r>
              <a:rPr lang="en-US" sz="3100" b="1" dirty="0" smtClean="0">
                <a:cs typeface="Helvetica"/>
              </a:rPr>
              <a:t>computational model</a:t>
            </a:r>
            <a:endParaRPr lang="en-US" sz="3100" b="1" dirty="0">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34</a:t>
            </a:fld>
            <a:endParaRPr lang="en-US"/>
          </a:p>
        </p:txBody>
      </p:sp>
    </p:spTree>
    <p:extLst>
      <p:ext uri="{BB962C8B-B14F-4D97-AF65-F5344CB8AC3E}">
        <p14:creationId xmlns:p14="http://schemas.microsoft.com/office/powerpoint/2010/main" val="2070399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35</a:t>
            </a:fld>
            <a:endParaRPr lang="en-US"/>
          </a:p>
        </p:txBody>
      </p:sp>
      <p:pic>
        <p:nvPicPr>
          <p:cNvPr id="3" name="Picture 2" descr="Screen Shot 2014-05-11 at 1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69" y="1668549"/>
            <a:ext cx="3326086" cy="4356100"/>
          </a:xfrm>
          <a:prstGeom prst="rect">
            <a:avLst/>
          </a:prstGeom>
        </p:spPr>
      </p:pic>
      <p:sp>
        <p:nvSpPr>
          <p:cNvPr id="7" name="Title 1"/>
          <p:cNvSpPr>
            <a:spLocks noGrp="1"/>
          </p:cNvSpPr>
          <p:nvPr>
            <p:ph type="title"/>
          </p:nvPr>
        </p:nvSpPr>
        <p:spPr>
          <a:xfrm>
            <a:off x="457200" y="311151"/>
            <a:ext cx="6614695" cy="1143000"/>
          </a:xfrm>
        </p:spPr>
        <p:txBody>
          <a:bodyPr>
            <a:noAutofit/>
          </a:bodyPr>
          <a:lstStyle/>
          <a:p>
            <a:pPr algn="l"/>
            <a:r>
              <a:rPr lang="en-US" sz="2800" dirty="0" smtClean="0"/>
              <a:t>Computational-level model with cognitive constraints</a:t>
            </a:r>
            <a:endParaRPr lang="en-US" sz="2800" b="1" dirty="0"/>
          </a:p>
        </p:txBody>
      </p:sp>
      <p:sp>
        <p:nvSpPr>
          <p:cNvPr id="10" name="Rectangle 9"/>
          <p:cNvSpPr/>
          <p:nvPr/>
        </p:nvSpPr>
        <p:spPr>
          <a:xfrm>
            <a:off x="4171947" y="1808262"/>
            <a:ext cx="4749802" cy="1077218"/>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inferring referential intention</a:t>
            </a:r>
            <a:endParaRPr lang="en-US" sz="3200" dirty="0">
              <a:latin typeface="Helvetica Light"/>
              <a:cs typeface="Helvetica Light"/>
            </a:endParaRPr>
          </a:p>
        </p:txBody>
      </p:sp>
      <p:sp>
        <p:nvSpPr>
          <p:cNvPr id="11" name="Rectangle 10"/>
          <p:cNvSpPr/>
          <p:nvPr/>
        </p:nvSpPr>
        <p:spPr>
          <a:xfrm>
            <a:off x="4295774" y="3348713"/>
            <a:ext cx="4514852" cy="1077218"/>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strength of initial encoding</a:t>
            </a:r>
            <a:endParaRPr lang="en-US" sz="3200" dirty="0">
              <a:latin typeface="Helvetica Light"/>
              <a:cs typeface="Helvetica Light"/>
            </a:endParaRPr>
          </a:p>
        </p:txBody>
      </p:sp>
      <p:sp>
        <p:nvSpPr>
          <p:cNvPr id="12" name="Rectangle 11"/>
          <p:cNvSpPr/>
          <p:nvPr/>
        </p:nvSpPr>
        <p:spPr>
          <a:xfrm>
            <a:off x="4295774" y="4866363"/>
            <a:ext cx="4514851" cy="1077218"/>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rate of memory decay </a:t>
            </a:r>
            <a:endParaRPr lang="en-US" sz="3200" dirty="0">
              <a:latin typeface="Helvetica Light"/>
              <a:cs typeface="Helvetica Light"/>
            </a:endParaRPr>
          </a:p>
        </p:txBody>
      </p:sp>
      <p:sp>
        <p:nvSpPr>
          <p:cNvPr id="13" name="TextBox 12"/>
          <p:cNvSpPr txBox="1"/>
          <p:nvPr/>
        </p:nvSpPr>
        <p:spPr>
          <a:xfrm>
            <a:off x="1396697" y="6388100"/>
            <a:ext cx="7290103" cy="338554"/>
          </a:xfrm>
          <a:prstGeom prst="rect">
            <a:avLst/>
          </a:prstGeom>
          <a:noFill/>
        </p:spPr>
        <p:txBody>
          <a:bodyPr wrap="square" rtlCol="0">
            <a:spAutoFit/>
          </a:bodyPr>
          <a:lstStyle/>
          <a:p>
            <a:pPr algn="ctr"/>
            <a:r>
              <a:rPr lang="en-US" sz="1600" dirty="0" smtClean="0">
                <a:solidFill>
                  <a:srgbClr val="7F7F7F"/>
                </a:solidFill>
                <a:latin typeface="Helvetica Light"/>
                <a:cs typeface="Helvetica Light"/>
              </a:rPr>
              <a:t>Frank, Goodman &amp; </a:t>
            </a:r>
            <a:r>
              <a:rPr lang="en-US" sz="1600" dirty="0" err="1" smtClean="0">
                <a:solidFill>
                  <a:srgbClr val="7F7F7F"/>
                </a:solidFill>
                <a:latin typeface="Helvetica Light"/>
                <a:cs typeface="Helvetica Light"/>
              </a:rPr>
              <a:t>Tenenbaum</a:t>
            </a:r>
            <a:r>
              <a:rPr lang="en-US" sz="1600" dirty="0">
                <a:solidFill>
                  <a:srgbClr val="7F7F7F"/>
                </a:solidFill>
                <a:latin typeface="Helvetica Light"/>
                <a:cs typeface="Helvetica Light"/>
              </a:rPr>
              <a:t> </a:t>
            </a:r>
            <a:r>
              <a:rPr lang="en-US" sz="1600" dirty="0" smtClean="0">
                <a:solidFill>
                  <a:srgbClr val="7F7F7F"/>
                </a:solidFill>
                <a:latin typeface="Helvetica Light"/>
                <a:cs typeface="Helvetica Light"/>
              </a:rPr>
              <a:t>(2009); </a:t>
            </a: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t>
            </a:r>
            <a:r>
              <a:rPr lang="en-US" sz="1600" dirty="0" smtClean="0">
                <a:solidFill>
                  <a:srgbClr val="7F7F7F"/>
                </a:solidFill>
                <a:latin typeface="Helvetica Light"/>
                <a:cs typeface="Helvetica Light"/>
              </a:rPr>
              <a:t>&amp;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4187549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22362"/>
          </a:xfrm>
        </p:spPr>
        <p:txBody>
          <a:bodyPr>
            <a:noAutofit/>
          </a:bodyPr>
          <a:lstStyle/>
          <a:p>
            <a:pPr algn="l"/>
            <a:r>
              <a:rPr lang="en-US" sz="3600" dirty="0" smtClean="0"/>
              <a:t>Inferring the referential intention</a:t>
            </a:r>
            <a:endParaRPr lang="en-US" sz="3600" dirty="0"/>
          </a:p>
        </p:txBody>
      </p:sp>
      <p:sp>
        <p:nvSpPr>
          <p:cNvPr id="4" name="Slide Number Placeholder 3"/>
          <p:cNvSpPr>
            <a:spLocks noGrp="1"/>
          </p:cNvSpPr>
          <p:nvPr>
            <p:ph type="sldNum" sz="quarter" idx="12"/>
          </p:nvPr>
        </p:nvSpPr>
        <p:spPr/>
        <p:txBody>
          <a:bodyPr/>
          <a:lstStyle/>
          <a:p>
            <a:fld id="{86484AF0-C50E-614A-9E2C-D16F32E0B9E3}" type="slidenum">
              <a:rPr lang="en-US" smtClean="0"/>
              <a:t>36</a:t>
            </a:fld>
            <a:endParaRPr lang="en-US"/>
          </a:p>
        </p:txBody>
      </p:sp>
      <p:pic>
        <p:nvPicPr>
          <p:cNvPr id="10" name="Picture 9"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683" y="4022042"/>
            <a:ext cx="1346492" cy="1474581"/>
          </a:xfrm>
          <a:prstGeom prst="rect">
            <a:avLst/>
          </a:prstGeom>
        </p:spPr>
      </p:pic>
      <p:pic>
        <p:nvPicPr>
          <p:cNvPr id="11" name="Picture 10"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210" y="4022043"/>
            <a:ext cx="1346492" cy="1474581"/>
          </a:xfrm>
          <a:prstGeom prst="rect">
            <a:avLst/>
          </a:prstGeom>
        </p:spPr>
      </p:pic>
      <p:pic>
        <p:nvPicPr>
          <p:cNvPr id="12" name="Picture 11"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075" y="4022042"/>
            <a:ext cx="1346492" cy="1474581"/>
          </a:xfrm>
          <a:prstGeom prst="rect">
            <a:avLst/>
          </a:prstGeom>
        </p:spPr>
      </p:pic>
      <p:pic>
        <p:nvPicPr>
          <p:cNvPr id="13" name="Picture 12" descr="Novel8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174" y="4022043"/>
            <a:ext cx="1342955" cy="1470707"/>
          </a:xfrm>
          <a:prstGeom prst="rect">
            <a:avLst/>
          </a:prstGeom>
        </p:spPr>
      </p:pic>
      <p:pic>
        <p:nvPicPr>
          <p:cNvPr id="14" name="Picture 13" descr="Screen Shot 2014-05-12 at 9.2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890" y="2124459"/>
            <a:ext cx="758667" cy="672780"/>
          </a:xfrm>
          <a:prstGeom prst="rect">
            <a:avLst/>
          </a:prstGeom>
        </p:spPr>
      </p:pic>
      <p:pic>
        <p:nvPicPr>
          <p:cNvPr id="15" name="Picture 14" descr="Screen Shot 2014-05-12 at 9.26.2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4183" y="1524121"/>
            <a:ext cx="1340120" cy="1375856"/>
          </a:xfrm>
          <a:prstGeom prst="rect">
            <a:avLst/>
          </a:prstGeom>
        </p:spPr>
      </p:pic>
      <p:sp>
        <p:nvSpPr>
          <p:cNvPr id="17" name="Rectangle 16"/>
          <p:cNvSpPr/>
          <p:nvPr/>
        </p:nvSpPr>
        <p:spPr>
          <a:xfrm>
            <a:off x="1335287" y="3955203"/>
            <a:ext cx="1488639" cy="1623633"/>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cxnSp>
        <p:nvCxnSpPr>
          <p:cNvPr id="19" name="Straight Connector 18"/>
          <p:cNvCxnSpPr/>
          <p:nvPr/>
        </p:nvCxnSpPr>
        <p:spPr>
          <a:xfrm flipH="1">
            <a:off x="2229432" y="2797239"/>
            <a:ext cx="863643" cy="1774761"/>
          </a:xfrm>
          <a:prstGeom prst="line">
            <a:avLst/>
          </a:prstGeom>
          <a:ln w="57150" cmpd="sng">
            <a:solidFill>
              <a:schemeClr val="accent2"/>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rot="5400000">
            <a:off x="4998050" y="1616677"/>
            <a:ext cx="798900" cy="3365500"/>
          </a:xfrm>
          <a:prstGeom prst="leftBrace">
            <a:avLst>
              <a:gd name="adj1" fmla="val 55208"/>
              <a:gd name="adj2" fmla="val 50000"/>
            </a:avLst>
          </a:prstGeom>
          <a:ln w="28575"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0557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par>
                                <p:cTn id="18" presetID="9" presetClass="emph" presetSubtype="0" nodeType="withEffect">
                                  <p:stCondLst>
                                    <p:cond delay="0"/>
                                  </p:stCondLst>
                                  <p:childTnLst>
                                    <p:set>
                                      <p:cBhvr rctx="PPT">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9" presetClass="emph" presetSubtype="0" nodeType="withEffect">
                                  <p:stCondLst>
                                    <p:cond delay="0"/>
                                  </p:stCondLst>
                                  <p:childTnLst>
                                    <p:set>
                                      <p:cBhvr rctx="PPT">
                                        <p:cTn id="22" dur="indefinite"/>
                                        <p:tgtEl>
                                          <p:spTgt spid="13"/>
                                        </p:tgtEl>
                                        <p:attrNameLst>
                                          <p:attrName>style.opacity</p:attrName>
                                        </p:attrNameLst>
                                      </p:cBhvr>
                                      <p:to>
                                        <p:strVal val="0.5"/>
                                      </p:to>
                                    </p:set>
                                    <p:animEffect filter="image" prLst="opacity: 0.5">
                                      <p:cBhvr rctx="IE">
                                        <p:cTn id="23"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37</a:t>
            </a:fld>
            <a:endParaRPr lang="en-US"/>
          </a:p>
        </p:txBody>
      </p:sp>
      <p:pic>
        <p:nvPicPr>
          <p:cNvPr id="3" name="Picture 2" descr="Screen Shot 2014-05-13 at 7.24.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33795"/>
            <a:ext cx="4290887" cy="3622555"/>
          </a:xfrm>
          <a:prstGeom prst="rect">
            <a:avLst/>
          </a:prstGeom>
        </p:spPr>
      </p:pic>
      <p:sp>
        <p:nvSpPr>
          <p:cNvPr id="5" name="Rectangle 4"/>
          <p:cNvSpPr/>
          <p:nvPr/>
        </p:nvSpPr>
        <p:spPr>
          <a:xfrm>
            <a:off x="1377949" y="1884224"/>
            <a:ext cx="1622425" cy="584776"/>
          </a:xfrm>
          <a:prstGeom prst="rect">
            <a:avLst/>
          </a:prstGeom>
        </p:spPr>
        <p:txBody>
          <a:bodyPr wrap="square">
            <a:spAutoFit/>
          </a:bodyPr>
          <a:lstStyle/>
          <a:p>
            <a:pPr algn="ctr"/>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1 </a:t>
            </a:r>
            <a:endParaRPr lang="en-US" sz="3200" dirty="0"/>
          </a:p>
        </p:txBody>
      </p:sp>
      <p:sp>
        <p:nvSpPr>
          <p:cNvPr id="6" name="Rectangle 5"/>
          <p:cNvSpPr/>
          <p:nvPr/>
        </p:nvSpPr>
        <p:spPr>
          <a:xfrm>
            <a:off x="7429500" y="283251"/>
            <a:ext cx="1471935" cy="461665"/>
          </a:xfrm>
          <a:prstGeom prst="rect">
            <a:avLst/>
          </a:prstGeom>
        </p:spPr>
        <p:txBody>
          <a:bodyPr wrap="square">
            <a:spAutoFit/>
          </a:bodyPr>
          <a:lstStyle/>
          <a:p>
            <a:r>
              <a:rPr lang="en-US" sz="2400" b="1" dirty="0" err="1" smtClean="0">
                <a:solidFill>
                  <a:srgbClr val="7F7F7F"/>
                </a:solidFill>
                <a:latin typeface="Lucida Grande"/>
                <a:ea typeface="Lucida Grande"/>
                <a:cs typeface="Lucida Grande"/>
              </a:rPr>
              <a:t>ϒ</a:t>
            </a:r>
            <a:r>
              <a:rPr lang="en-US" sz="2400" b="1" dirty="0" smtClean="0">
                <a:solidFill>
                  <a:srgbClr val="7F7F7F"/>
                </a:solidFill>
                <a:latin typeface="Lucida Grande"/>
                <a:ea typeface="Lucida Grande"/>
                <a:cs typeface="Lucida Grande"/>
              </a:rPr>
              <a:t> = 1.5</a:t>
            </a:r>
            <a:endParaRPr lang="en-US" sz="2400" dirty="0">
              <a:solidFill>
                <a:srgbClr val="7F7F7F"/>
              </a:solidFill>
            </a:endParaRPr>
          </a:p>
        </p:txBody>
      </p:sp>
      <p:sp>
        <p:nvSpPr>
          <p:cNvPr id="7" name="Rectangle 6"/>
          <p:cNvSpPr/>
          <p:nvPr/>
        </p:nvSpPr>
        <p:spPr>
          <a:xfrm>
            <a:off x="7464424" y="744916"/>
            <a:ext cx="1328903" cy="461665"/>
          </a:xfrm>
          <a:prstGeom prst="rect">
            <a:avLst/>
          </a:prstGeom>
        </p:spPr>
        <p:txBody>
          <a:bodyPr wrap="square">
            <a:spAutoFit/>
          </a:bodyPr>
          <a:lstStyle/>
          <a:p>
            <a:r>
              <a:rPr lang="en-US" sz="2400" b="1" dirty="0" err="1" smtClean="0">
                <a:solidFill>
                  <a:schemeClr val="bg1">
                    <a:lumMod val="50000"/>
                  </a:schemeClr>
                </a:solidFill>
                <a:latin typeface="Lucida Grande"/>
                <a:ea typeface="Lucida Grande"/>
                <a:cs typeface="Lucida Grande"/>
              </a:rPr>
              <a:t>λ</a:t>
            </a:r>
            <a:r>
              <a:rPr lang="en-US" sz="2400" b="1" dirty="0" smtClean="0">
                <a:solidFill>
                  <a:schemeClr val="bg1">
                    <a:lumMod val="50000"/>
                  </a:schemeClr>
                </a:solidFill>
                <a:latin typeface="Lucida Grande"/>
                <a:ea typeface="Lucida Grande"/>
                <a:cs typeface="Lucida Grande"/>
              </a:rPr>
              <a:t> = 0</a:t>
            </a:r>
            <a:endParaRPr lang="en-US" sz="2400" dirty="0">
              <a:solidFill>
                <a:schemeClr val="bg1">
                  <a:lumMod val="50000"/>
                </a:schemeClr>
              </a:solidFill>
            </a:endParaRPr>
          </a:p>
        </p:txBody>
      </p:sp>
      <p:sp>
        <p:nvSpPr>
          <p:cNvPr id="11" name="Title 1"/>
          <p:cNvSpPr>
            <a:spLocks noGrp="1"/>
          </p:cNvSpPr>
          <p:nvPr>
            <p:ph type="title"/>
          </p:nvPr>
        </p:nvSpPr>
        <p:spPr>
          <a:xfrm>
            <a:off x="457200" y="415302"/>
            <a:ext cx="5972175" cy="1143000"/>
          </a:xfrm>
        </p:spPr>
        <p:txBody>
          <a:bodyPr>
            <a:noAutofit/>
          </a:bodyPr>
          <a:lstStyle/>
          <a:p>
            <a:pPr algn="l"/>
            <a:r>
              <a:rPr lang="en-US" sz="2800" dirty="0" smtClean="0"/>
              <a:t>Using this model, we can simulate the optimal single and multiple hypothesis trackers</a:t>
            </a:r>
            <a:endParaRPr lang="en-US" sz="2800" dirty="0"/>
          </a:p>
        </p:txBody>
      </p:sp>
      <p:pic>
        <p:nvPicPr>
          <p:cNvPr id="2" name="Picture 1" descr="Screen Shot 2014-05-13 at 8.24.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087" y="2793311"/>
            <a:ext cx="4273092" cy="3630168"/>
          </a:xfrm>
          <a:prstGeom prst="rect">
            <a:avLst/>
          </a:prstGeom>
        </p:spPr>
      </p:pic>
      <p:grpSp>
        <p:nvGrpSpPr>
          <p:cNvPr id="9" name="Group 8"/>
          <p:cNvGrpSpPr/>
          <p:nvPr/>
        </p:nvGrpSpPr>
        <p:grpSpPr>
          <a:xfrm>
            <a:off x="5651499" y="1539880"/>
            <a:ext cx="1812925" cy="1253431"/>
            <a:chOff x="6696075" y="2118200"/>
            <a:chExt cx="1812925" cy="992844"/>
          </a:xfrm>
        </p:grpSpPr>
        <p:sp>
          <p:nvSpPr>
            <p:cNvPr id="10" name="Rectangle 9"/>
            <p:cNvSpPr/>
            <p:nvPr/>
          </p:nvSpPr>
          <p:spPr>
            <a:xfrm>
              <a:off x="6696075" y="2369976"/>
              <a:ext cx="1035050"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endParaRPr lang="en-US" sz="3200" dirty="0"/>
            </a:p>
          </p:txBody>
        </p:sp>
        <p:cxnSp>
          <p:nvCxnSpPr>
            <p:cNvPr id="12" name="Straight Connector 11"/>
            <p:cNvCxnSpPr/>
            <p:nvPr/>
          </p:nvCxnSpPr>
          <p:spPr>
            <a:xfrm>
              <a:off x="7620001" y="2606003"/>
              <a:ext cx="761999" cy="158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731125" y="2118200"/>
              <a:ext cx="428625" cy="584776"/>
            </a:xfrm>
            <a:prstGeom prst="rect">
              <a:avLst/>
            </a:prstGeom>
          </p:spPr>
          <p:txBody>
            <a:bodyPr wrap="square">
              <a:spAutoFit/>
            </a:bodyPr>
            <a:lstStyle/>
            <a:p>
              <a:r>
                <a:rPr lang="en-US" sz="3200" b="1" dirty="0" smtClean="0">
                  <a:latin typeface="Lucida Grande"/>
                  <a:ea typeface="Lucida Grande"/>
                  <a:cs typeface="Lucida Grande"/>
                </a:rPr>
                <a:t>1</a:t>
              </a:r>
              <a:endParaRPr lang="en-US" sz="3200" dirty="0"/>
            </a:p>
          </p:txBody>
        </p:sp>
        <p:sp>
          <p:nvSpPr>
            <p:cNvPr id="14" name="Rectangle 13"/>
            <p:cNvSpPr/>
            <p:nvPr/>
          </p:nvSpPr>
          <p:spPr>
            <a:xfrm>
              <a:off x="7445375" y="2680157"/>
              <a:ext cx="1063625" cy="430887"/>
            </a:xfrm>
            <a:prstGeom prst="rect">
              <a:avLst/>
            </a:prstGeom>
          </p:spPr>
          <p:txBody>
            <a:bodyPr wrap="square">
              <a:spAutoFit/>
            </a:bodyPr>
            <a:lstStyle/>
            <a:p>
              <a:pPr algn="ctr"/>
              <a:r>
                <a:rPr lang="en-US" sz="2200" b="1" dirty="0" smtClean="0">
                  <a:latin typeface="Lucida Grande"/>
                  <a:ea typeface="Lucida Grande"/>
                  <a:cs typeface="Lucida Grande"/>
                </a:rPr>
                <a:t># </a:t>
              </a:r>
              <a:r>
                <a:rPr lang="en-US" sz="2200" b="1" dirty="0" err="1" smtClean="0">
                  <a:latin typeface="Lucida Grande"/>
                  <a:ea typeface="Lucida Grande"/>
                  <a:cs typeface="Lucida Grande"/>
                </a:rPr>
                <a:t>pics</a:t>
              </a:r>
              <a:endParaRPr lang="en-US" sz="2200" dirty="0"/>
            </a:p>
          </p:txBody>
        </p:sp>
      </p:grpSp>
    </p:spTree>
    <p:extLst>
      <p:ext uri="{BB962C8B-B14F-4D97-AF65-F5344CB8AC3E}">
        <p14:creationId xmlns:p14="http://schemas.microsoft.com/office/powerpoint/2010/main" val="4140999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Adding intention and memory</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38</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 1.5</a:t>
            </a:r>
            <a:endParaRPr lang="en-US" sz="3200" dirty="0"/>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8" name="Picture 7" descr="Screen Shot 2014-05-13 at 8.17.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74" y="2000250"/>
            <a:ext cx="4663440" cy="3977640"/>
          </a:xfrm>
          <a:prstGeom prst="rect">
            <a:avLst/>
          </a:prstGeom>
        </p:spPr>
      </p:pic>
    </p:spTree>
    <p:extLst>
      <p:ext uri="{BB962C8B-B14F-4D97-AF65-F5344CB8AC3E}">
        <p14:creationId xmlns:p14="http://schemas.microsoft.com/office/powerpoint/2010/main" val="15094544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sigma?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39</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σ</a:t>
            </a:r>
            <a:r>
              <a:rPr lang="en-US" sz="3200" b="1" dirty="0" smtClean="0">
                <a:solidFill>
                  <a:srgbClr val="0080FF"/>
                </a:solidFill>
                <a:latin typeface="Lucida Grande"/>
                <a:ea typeface="Lucida Grande"/>
                <a:cs typeface="Lucida Grande"/>
              </a:rPr>
              <a:t> = 0.57</a:t>
            </a:r>
            <a:endParaRPr lang="en-US" sz="3200" dirty="0">
              <a:solidFill>
                <a:srgbClr val="0080FF"/>
              </a:solidFill>
            </a:endParaRPr>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 1.5</a:t>
            </a:r>
            <a:endParaRPr lang="en-US" sz="3200" dirty="0"/>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8.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375" y="1975208"/>
            <a:ext cx="4700056" cy="3977640"/>
          </a:xfrm>
          <a:prstGeom prst="rect">
            <a:avLst/>
          </a:prstGeom>
        </p:spPr>
      </p:pic>
    </p:spTree>
    <p:extLst>
      <p:ext uri="{BB962C8B-B14F-4D97-AF65-F5344CB8AC3E}">
        <p14:creationId xmlns:p14="http://schemas.microsoft.com/office/powerpoint/2010/main" val="1455886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4</a:t>
            </a:fld>
            <a:endParaRPr lang="en-US"/>
          </a:p>
        </p:txBody>
      </p:sp>
      <p:pic>
        <p:nvPicPr>
          <p:cNvPr id="10" name="Picture 9" descr="dreamstime_m_1302675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66" y="1452547"/>
            <a:ext cx="6614160" cy="4212336"/>
          </a:xfrm>
          <a:prstGeom prst="rect">
            <a:avLst/>
          </a:prstGeom>
        </p:spPr>
      </p:pic>
      <p:sp>
        <p:nvSpPr>
          <p:cNvPr id="13" name="TextBox 12"/>
          <p:cNvSpPr txBox="1"/>
          <p:nvPr/>
        </p:nvSpPr>
        <p:spPr>
          <a:xfrm>
            <a:off x="3939592" y="3636795"/>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Tree>
    <p:extLst>
      <p:ext uri="{BB962C8B-B14F-4D97-AF65-F5344CB8AC3E}">
        <p14:creationId xmlns:p14="http://schemas.microsoft.com/office/powerpoint/2010/main" val="1181495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gamma?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40</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ϒ</a:t>
            </a:r>
            <a:r>
              <a:rPr lang="en-US" sz="3200" b="1" dirty="0" smtClean="0">
                <a:solidFill>
                  <a:srgbClr val="0080FF"/>
                </a:solidFill>
                <a:latin typeface="Lucida Grande"/>
                <a:ea typeface="Lucida Grande"/>
                <a:cs typeface="Lucida Grande"/>
              </a:rPr>
              <a:t> = 1.5</a:t>
            </a:r>
            <a:endParaRPr lang="en-US" sz="3200" dirty="0">
              <a:solidFill>
                <a:srgbClr val="0080FF"/>
              </a:solidFill>
            </a:endParaRPr>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1930256"/>
            <a:ext cx="4741903" cy="3977640"/>
          </a:xfrm>
          <a:prstGeom prst="rect">
            <a:avLst/>
          </a:prstGeom>
        </p:spPr>
      </p:pic>
    </p:spTree>
    <p:extLst>
      <p:ext uri="{BB962C8B-B14F-4D97-AF65-F5344CB8AC3E}">
        <p14:creationId xmlns:p14="http://schemas.microsoft.com/office/powerpoint/2010/main" val="163513281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7400925" cy="1455737"/>
          </a:xfrm>
        </p:spPr>
        <p:txBody>
          <a:bodyPr>
            <a:noAutofit/>
          </a:bodyPr>
          <a:lstStyle/>
          <a:p>
            <a:pPr algn="l"/>
            <a:r>
              <a:rPr lang="en-US" sz="3200" dirty="0" smtClean="0"/>
              <a:t>Eye-gaze as a “social boost” does </a:t>
            </a:r>
            <a:br>
              <a:rPr lang="en-US" sz="3200" dirty="0" smtClean="0"/>
            </a:br>
            <a:r>
              <a:rPr lang="en-US" sz="3200" dirty="0" smtClean="0"/>
              <a:t>not capture all the complexity in the </a:t>
            </a:r>
            <a:br>
              <a:rPr lang="en-US" sz="3200" dirty="0" smtClean="0"/>
            </a:br>
            <a:r>
              <a:rPr lang="en-US" sz="3200" dirty="0" smtClean="0"/>
              <a:t>human data</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41</a:t>
            </a:fld>
            <a:endParaRPr lang="en-US"/>
          </a:p>
        </p:txBody>
      </p:sp>
      <p:pic>
        <p:nvPicPr>
          <p:cNvPr id="3" name="Picture 2" descr="Screen Shot 2014-05-13 at 8.56.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6" y="1964378"/>
            <a:ext cx="7223124" cy="4518972"/>
          </a:xfrm>
          <a:prstGeom prst="rect">
            <a:avLst/>
          </a:prstGeom>
        </p:spPr>
      </p:pic>
    </p:spTree>
    <p:extLst>
      <p:ext uri="{BB962C8B-B14F-4D97-AF65-F5344CB8AC3E}">
        <p14:creationId xmlns:p14="http://schemas.microsoft.com/office/powerpoint/2010/main" val="41083304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Conclusions </a:t>
            </a:r>
            <a:endParaRPr lang="en-US" dirty="0"/>
          </a:p>
        </p:txBody>
      </p:sp>
      <p:sp>
        <p:nvSpPr>
          <p:cNvPr id="3" name="Content Placeholder 2"/>
          <p:cNvSpPr>
            <a:spLocks noGrp="1"/>
          </p:cNvSpPr>
          <p:nvPr>
            <p:ph idx="1"/>
          </p:nvPr>
        </p:nvSpPr>
        <p:spPr>
          <a:xfrm>
            <a:off x="1804736" y="1732802"/>
            <a:ext cx="6644106" cy="4525963"/>
          </a:xfrm>
        </p:spPr>
        <p:txBody>
          <a:bodyPr>
            <a:normAutofit fontScale="92500" lnSpcReduction="20000"/>
          </a:bodyPr>
          <a:lstStyle/>
          <a:p>
            <a:pPr marL="0" indent="0">
              <a:buNone/>
            </a:pPr>
            <a:r>
              <a:rPr lang="en-US" dirty="0">
                <a:latin typeface="Helvetica Light"/>
                <a:cs typeface="Helvetica Light"/>
              </a:rPr>
              <a:t>Tradeoff between reducing referential uncertainty and tracking alternatives</a:t>
            </a:r>
          </a:p>
          <a:p>
            <a:pPr marL="0" indent="0">
              <a:buNone/>
            </a:pPr>
            <a:endParaRPr lang="en-US" dirty="0">
              <a:latin typeface="Helvetica Light"/>
              <a:cs typeface="Helvetica Light"/>
            </a:endParaRPr>
          </a:p>
          <a:p>
            <a:pPr marL="0" indent="0">
              <a:buNone/>
            </a:pPr>
            <a:r>
              <a:rPr lang="en-US" dirty="0" smtClean="0">
                <a:latin typeface="Helvetica Light"/>
                <a:cs typeface="Helvetica Light"/>
              </a:rPr>
              <a:t>The impact of social cues varies depending on attention and memory demands</a:t>
            </a:r>
          </a:p>
          <a:p>
            <a:pPr marL="0" indent="0">
              <a:buNone/>
            </a:pPr>
            <a:endParaRPr lang="en-US" dirty="0">
              <a:latin typeface="Helvetica Light"/>
              <a:cs typeface="Helvetica Light"/>
            </a:endParaRPr>
          </a:p>
          <a:p>
            <a:pPr marL="0" indent="0">
              <a:buNone/>
            </a:pPr>
            <a:r>
              <a:rPr lang="en-US" dirty="0" smtClean="0">
                <a:latin typeface="Helvetica Light"/>
                <a:cs typeface="Helvetica Light"/>
              </a:rPr>
              <a:t>Even at a higher level of certainty – i.e., with a social cue – learners still tracked multiple alternatives</a:t>
            </a:r>
          </a:p>
          <a:p>
            <a:pPr marL="0" indent="0">
              <a:buNone/>
            </a:pPr>
            <a:endParaRPr lang="en-US" dirty="0">
              <a:latin typeface="Helvetica Light"/>
              <a:cs typeface="Helvetica Light"/>
            </a:endParaRPr>
          </a:p>
          <a:p>
            <a:pPr marL="0" indent="0">
              <a:buNone/>
            </a:pPr>
            <a:endParaRPr lang="en-US"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42</a:t>
            </a:fld>
            <a:endParaRPr lang="en-US"/>
          </a:p>
        </p:txBody>
      </p:sp>
    </p:spTree>
    <p:extLst>
      <p:ext uri="{BB962C8B-B14F-4D97-AF65-F5344CB8AC3E}">
        <p14:creationId xmlns:p14="http://schemas.microsoft.com/office/powerpoint/2010/main" val="953121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819"/>
            <a:ext cx="7777747" cy="1570204"/>
          </a:xfrm>
        </p:spPr>
        <p:txBody>
          <a:bodyPr>
            <a:normAutofit/>
          </a:bodyPr>
          <a:lstStyle/>
          <a:p>
            <a:pPr algn="l"/>
            <a:r>
              <a:rPr lang="en-US" sz="2800" dirty="0" smtClean="0"/>
              <a:t>Learners might experience a different proportion of their naming events under uncertainty</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43</a:t>
            </a:fld>
            <a:endParaRPr lang="en-US"/>
          </a:p>
        </p:txBody>
      </p:sp>
      <p:pic>
        <p:nvPicPr>
          <p:cNvPr id="8" name="Picture 7" descr="Screen Shot 2014-05-13 at 6.36.27 AM.png"/>
          <p:cNvPicPr>
            <a:picLocks noChangeAspect="1"/>
          </p:cNvPicPr>
          <p:nvPr/>
        </p:nvPicPr>
        <p:blipFill rotWithShape="1">
          <a:blip r:embed="rId2">
            <a:extLst>
              <a:ext uri="{28A0092B-C50C-407E-A947-70E740481C1C}">
                <a14:useLocalDpi xmlns:a14="http://schemas.microsoft.com/office/drawing/2010/main" val="0"/>
              </a:ext>
            </a:extLst>
          </a:blip>
          <a:srcRect r="37757"/>
          <a:stretch/>
        </p:blipFill>
        <p:spPr>
          <a:xfrm>
            <a:off x="1131559" y="2587624"/>
            <a:ext cx="3079750" cy="3514726"/>
          </a:xfrm>
          <a:prstGeom prst="rect">
            <a:avLst/>
          </a:prstGeom>
        </p:spPr>
      </p:pic>
      <p:pic>
        <p:nvPicPr>
          <p:cNvPr id="10" name="Picture 9" descr="Screen Shot 2014-05-13 at 6.3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638" y="1595023"/>
            <a:ext cx="1910565" cy="1310102"/>
          </a:xfrm>
          <a:prstGeom prst="rect">
            <a:avLst/>
          </a:prstGeom>
        </p:spPr>
      </p:pic>
      <p:pic>
        <p:nvPicPr>
          <p:cNvPr id="9" name="Picture 8" descr="Screen Shot 2014-05-13 at 6.36.41 AM.png"/>
          <p:cNvPicPr>
            <a:picLocks noChangeAspect="1"/>
          </p:cNvPicPr>
          <p:nvPr/>
        </p:nvPicPr>
        <p:blipFill rotWithShape="1">
          <a:blip r:embed="rId4">
            <a:extLst>
              <a:ext uri="{28A0092B-C50C-407E-A947-70E740481C1C}">
                <a14:useLocalDpi xmlns:a14="http://schemas.microsoft.com/office/drawing/2010/main" val="0"/>
              </a:ext>
            </a:extLst>
          </a:blip>
          <a:srcRect r="35421"/>
          <a:stretch/>
        </p:blipFill>
        <p:spPr>
          <a:xfrm>
            <a:off x="4751059" y="2705101"/>
            <a:ext cx="3178394" cy="3349624"/>
          </a:xfrm>
          <a:prstGeom prst="rect">
            <a:avLst/>
          </a:prstGeom>
        </p:spPr>
      </p:pic>
    </p:spTree>
    <p:extLst>
      <p:ext uri="{BB962C8B-B14F-4D97-AF65-F5344CB8AC3E}">
        <p14:creationId xmlns:p14="http://schemas.microsoft.com/office/powerpoint/2010/main" val="39449906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6788485" cy="1596941"/>
          </a:xfrm>
        </p:spPr>
        <p:txBody>
          <a:bodyPr>
            <a:normAutofit fontScale="90000"/>
          </a:bodyPr>
          <a:lstStyle/>
          <a:p>
            <a:pPr algn="l"/>
            <a:r>
              <a:rPr lang="en-US" sz="3600" dirty="0" smtClean="0"/>
              <a:t>“Learning” behavior may look </a:t>
            </a:r>
            <a:br>
              <a:rPr lang="en-US" sz="3600" dirty="0" smtClean="0"/>
            </a:br>
            <a:r>
              <a:rPr lang="en-US" sz="3600" dirty="0" smtClean="0"/>
              <a:t>different at different levels of </a:t>
            </a:r>
            <a:r>
              <a:rPr lang="en-US" sz="3600" b="1" dirty="0" smtClean="0"/>
              <a:t>uncertainty </a:t>
            </a:r>
            <a:endParaRPr lang="en-US" sz="3600" b="1" dirty="0"/>
          </a:p>
        </p:txBody>
      </p:sp>
      <p:sp>
        <p:nvSpPr>
          <p:cNvPr id="4" name="Slide Number Placeholder 3"/>
          <p:cNvSpPr>
            <a:spLocks noGrp="1"/>
          </p:cNvSpPr>
          <p:nvPr>
            <p:ph type="sldNum" sz="quarter" idx="12"/>
          </p:nvPr>
        </p:nvSpPr>
        <p:spPr/>
        <p:txBody>
          <a:bodyPr/>
          <a:lstStyle/>
          <a:p>
            <a:fld id="{86484AF0-C50E-614A-9E2C-D16F32E0B9E3}" type="slidenum">
              <a:rPr lang="en-US" smtClean="0"/>
              <a:t>44</a:t>
            </a:fld>
            <a:endParaRPr lang="en-US"/>
          </a:p>
        </p:txBody>
      </p:sp>
      <p:pic>
        <p:nvPicPr>
          <p:cNvPr id="6" name="Picture 5" descr="Screen Shot 2014-05-11 at 6.0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593474"/>
            <a:ext cx="3981337" cy="3242243"/>
          </a:xfrm>
          <a:prstGeom prst="rect">
            <a:avLst/>
          </a:prstGeom>
        </p:spPr>
      </p:pic>
      <p:grpSp>
        <p:nvGrpSpPr>
          <p:cNvPr id="7" name="Group 6"/>
          <p:cNvGrpSpPr/>
          <p:nvPr/>
        </p:nvGrpSpPr>
        <p:grpSpPr>
          <a:xfrm>
            <a:off x="5204623" y="2600831"/>
            <a:ext cx="3003588" cy="3020260"/>
            <a:chOff x="5204623" y="2600831"/>
            <a:chExt cx="3003588" cy="3020260"/>
          </a:xfrm>
        </p:grpSpPr>
        <p:grpSp>
          <p:nvGrpSpPr>
            <p:cNvPr id="8" name="Group 7"/>
            <p:cNvGrpSpPr/>
            <p:nvPr/>
          </p:nvGrpSpPr>
          <p:grpSpPr>
            <a:xfrm>
              <a:off x="5204623" y="2600831"/>
              <a:ext cx="3003588" cy="3020260"/>
              <a:chOff x="4762427" y="2326104"/>
              <a:chExt cx="3581546" cy="3729789"/>
            </a:xfrm>
          </p:grpSpPr>
          <p:pic>
            <p:nvPicPr>
              <p:cNvPr id="12" name="Picture 11"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3" name="Rectangle 12"/>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0" name="TextBox 9"/>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1" name="Straight Connector 10"/>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66665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Acknowledgements </a:t>
            </a:r>
            <a:endParaRPr lang="en-US" sz="3600" dirty="0"/>
          </a:p>
        </p:txBody>
      </p:sp>
      <p:sp>
        <p:nvSpPr>
          <p:cNvPr id="3" name="Content Placeholder 2"/>
          <p:cNvSpPr>
            <a:spLocks noGrp="1"/>
          </p:cNvSpPr>
          <p:nvPr>
            <p:ph idx="1"/>
          </p:nvPr>
        </p:nvSpPr>
        <p:spPr>
          <a:xfrm>
            <a:off x="1176420" y="1422986"/>
            <a:ext cx="4237789" cy="2721226"/>
          </a:xfrm>
        </p:spPr>
        <p:txBody>
          <a:bodyPr>
            <a:normAutofit/>
          </a:bodyPr>
          <a:lstStyle/>
          <a:p>
            <a:pPr marL="0" indent="0">
              <a:buNone/>
            </a:pPr>
            <a:r>
              <a:rPr lang="en-US" sz="2000" dirty="0" smtClean="0"/>
              <a:t>Michael Frank</a:t>
            </a:r>
          </a:p>
          <a:p>
            <a:pPr marL="0" indent="0">
              <a:buNone/>
            </a:pPr>
            <a:r>
              <a:rPr lang="en-US" sz="2000" dirty="0" smtClean="0"/>
              <a:t>Dan </a:t>
            </a:r>
            <a:r>
              <a:rPr lang="en-US" sz="2000" dirty="0" err="1" smtClean="0"/>
              <a:t>Yurovsky</a:t>
            </a:r>
            <a:r>
              <a:rPr lang="en-US" sz="2000" dirty="0" smtClean="0"/>
              <a:t> </a:t>
            </a:r>
          </a:p>
          <a:p>
            <a:pPr marL="0" indent="0">
              <a:buNone/>
            </a:pPr>
            <a:r>
              <a:rPr lang="en-US" sz="2000" dirty="0" smtClean="0"/>
              <a:t>Frank Lab</a:t>
            </a:r>
          </a:p>
          <a:p>
            <a:pPr marL="0" indent="0">
              <a:buNone/>
            </a:pPr>
            <a:r>
              <a:rPr lang="en-US" sz="2000" dirty="0" err="1" smtClean="0"/>
              <a:t>Markman</a:t>
            </a:r>
            <a:r>
              <a:rPr lang="en-US" sz="2000" dirty="0" smtClean="0"/>
              <a:t> Lab</a:t>
            </a:r>
          </a:p>
          <a:p>
            <a:pPr marL="0" indent="0">
              <a:buNone/>
            </a:pPr>
            <a:r>
              <a:rPr lang="en-US" sz="2000" dirty="0" err="1" smtClean="0"/>
              <a:t>Devostuds</a:t>
            </a:r>
            <a:r>
              <a:rPr lang="en-US" sz="2000" dirty="0" smtClean="0"/>
              <a:t> </a:t>
            </a:r>
          </a:p>
          <a:p>
            <a:pPr marL="0" indent="0">
              <a:buNone/>
            </a:pPr>
            <a:r>
              <a:rPr lang="en-US" sz="2000" dirty="0" smtClean="0"/>
              <a:t>First-year cohort </a:t>
            </a:r>
          </a:p>
          <a:p>
            <a:pPr marL="0" indent="0">
              <a:buNone/>
            </a:pPr>
            <a:endParaRPr lang="en-US" sz="2400" dirty="0"/>
          </a:p>
        </p:txBody>
      </p:sp>
      <p:sp>
        <p:nvSpPr>
          <p:cNvPr id="4" name="Slide Number Placeholder 3"/>
          <p:cNvSpPr>
            <a:spLocks noGrp="1"/>
          </p:cNvSpPr>
          <p:nvPr>
            <p:ph type="sldNum" sz="quarter" idx="12"/>
          </p:nvPr>
        </p:nvSpPr>
        <p:spPr/>
        <p:txBody>
          <a:bodyPr/>
          <a:lstStyle/>
          <a:p>
            <a:fld id="{86484AF0-C50E-614A-9E2C-D16F32E0B9E3}" type="slidenum">
              <a:rPr lang="en-US" smtClean="0"/>
              <a:t>45</a:t>
            </a:fld>
            <a:endParaRPr lang="en-US"/>
          </a:p>
        </p:txBody>
      </p:sp>
      <p:pic>
        <p:nvPicPr>
          <p:cNvPr id="5" name="Picture 4" descr="Screen Shot 2014-05-11 at 11.58.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830" y="1422986"/>
            <a:ext cx="2269959" cy="2120729"/>
          </a:xfrm>
          <a:prstGeom prst="rect">
            <a:avLst/>
          </a:prstGeom>
        </p:spPr>
      </p:pic>
      <p:sp>
        <p:nvSpPr>
          <p:cNvPr id="6" name="Content Placeholder 2"/>
          <p:cNvSpPr txBox="1">
            <a:spLocks/>
          </p:cNvSpPr>
          <p:nvPr/>
        </p:nvSpPr>
        <p:spPr>
          <a:xfrm>
            <a:off x="1810083" y="4558632"/>
            <a:ext cx="5288549" cy="13299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Thank you for your </a:t>
            </a:r>
            <a:r>
              <a:rPr lang="en-US" sz="2400" b="1" dirty="0" smtClean="0"/>
              <a:t>attention</a:t>
            </a:r>
            <a:r>
              <a:rPr lang="en-US" sz="2400" dirty="0" smtClean="0"/>
              <a:t> </a:t>
            </a:r>
            <a:endParaRPr lang="en-US" sz="2400" b="1" dirty="0"/>
          </a:p>
        </p:txBody>
      </p:sp>
    </p:spTree>
    <p:extLst>
      <p:ext uri="{BB962C8B-B14F-4D97-AF65-F5344CB8AC3E}">
        <p14:creationId xmlns:p14="http://schemas.microsoft.com/office/powerpoint/2010/main" val="37739290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learning at scale</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46</a:t>
            </a:fld>
            <a:endParaRPr lang="en-US"/>
          </a:p>
        </p:txBody>
      </p:sp>
      <p:sp>
        <p:nvSpPr>
          <p:cNvPr id="5" name="Rectangle 4"/>
          <p:cNvSpPr/>
          <p:nvPr/>
        </p:nvSpPr>
        <p:spPr>
          <a:xfrm>
            <a:off x="457200" y="1452469"/>
            <a:ext cx="7886252" cy="4801315"/>
          </a:xfrm>
          <a:prstGeom prst="rect">
            <a:avLst/>
          </a:prstGeom>
        </p:spPr>
        <p:txBody>
          <a:bodyPr wrap="square">
            <a:spAutoFit/>
          </a:bodyPr>
          <a:lstStyle/>
          <a:p>
            <a:r>
              <a:rPr lang="en-US" dirty="0">
                <a:latin typeface="Helvetica"/>
              </a:rPr>
              <a:t> These differences may make</a:t>
            </a:r>
          </a:p>
          <a:p>
            <a:r>
              <a:rPr lang="en-US" dirty="0">
                <a:latin typeface="Helvetica"/>
              </a:rPr>
              <a:t> contenders   for   the   label’s   referent   more   memorable</a:t>
            </a:r>
          </a:p>
          <a:p>
            <a:r>
              <a:rPr lang="en-US" dirty="0">
                <a:latin typeface="Helvetica"/>
              </a:rPr>
              <a:t> across   trials,   and   they   may   limit   the   number   of</a:t>
            </a:r>
          </a:p>
          <a:p>
            <a:r>
              <a:rPr lang="en-US" dirty="0">
                <a:latin typeface="Helvetica"/>
              </a:rPr>
              <a:t> contenders   –   even   when   not   clearly   indicating   the</a:t>
            </a:r>
          </a:p>
          <a:p>
            <a:r>
              <a:rPr lang="en-US" dirty="0">
                <a:latin typeface="Helvetica"/>
              </a:rPr>
              <a:t> correct one. </a:t>
            </a:r>
            <a:endParaRPr lang="en-US" dirty="0" smtClean="0">
              <a:latin typeface="Helvetica"/>
            </a:endParaRPr>
          </a:p>
          <a:p>
            <a:endParaRPr lang="en-US" dirty="0">
              <a:latin typeface="Helvetica"/>
            </a:endParaRPr>
          </a:p>
          <a:p>
            <a:r>
              <a:rPr lang="en-US" b="1" dirty="0" smtClean="0">
                <a:latin typeface="Helvetica"/>
              </a:rPr>
              <a:t>The </a:t>
            </a:r>
            <a:r>
              <a:rPr lang="en-US" b="1" dirty="0">
                <a:latin typeface="Helvetica"/>
              </a:rPr>
              <a:t>accessibility of (potentially misleading)</a:t>
            </a:r>
          </a:p>
          <a:p>
            <a:r>
              <a:rPr lang="en-US" b="1" dirty="0">
                <a:latin typeface="Helvetica"/>
              </a:rPr>
              <a:t> social   cues   may   also   differ   between   the   views</a:t>
            </a:r>
            <a:r>
              <a:rPr lang="en-US" dirty="0">
                <a:latin typeface="Helvetica"/>
              </a:rPr>
              <a:t>.  </a:t>
            </a:r>
            <a:endParaRPr lang="en-US" dirty="0" smtClean="0">
              <a:latin typeface="Helvetica"/>
            </a:endParaRPr>
          </a:p>
          <a:p>
            <a:endParaRPr lang="en-US" dirty="0">
              <a:latin typeface="Helvetica"/>
            </a:endParaRPr>
          </a:p>
          <a:p>
            <a:r>
              <a:rPr lang="en-US" b="1" dirty="0" smtClean="0">
                <a:latin typeface="Helvetica"/>
              </a:rPr>
              <a:t> For instance</a:t>
            </a:r>
            <a:r>
              <a:rPr lang="en-US" b="1" dirty="0">
                <a:latin typeface="Helvetica"/>
              </a:rPr>
              <a:t>, mother’s gaze does not reliably predict refer-</a:t>
            </a:r>
          </a:p>
          <a:p>
            <a:r>
              <a:rPr lang="en-US" b="1" dirty="0">
                <a:latin typeface="Helvetica"/>
              </a:rPr>
              <a:t> </a:t>
            </a:r>
            <a:r>
              <a:rPr lang="en-US" b="1" dirty="0" err="1">
                <a:latin typeface="Helvetica"/>
              </a:rPr>
              <a:t>ence</a:t>
            </a:r>
            <a:r>
              <a:rPr lang="en-US" b="1" dirty="0">
                <a:latin typeface="Helvetica"/>
              </a:rPr>
              <a:t>   in   many   naming   events   (Frank   et   al.,   in   press)</a:t>
            </a:r>
            <a:r>
              <a:rPr lang="en-US" b="1" dirty="0" smtClean="0">
                <a:latin typeface="Helvetica"/>
              </a:rPr>
              <a:t>.</a:t>
            </a:r>
          </a:p>
          <a:p>
            <a:endParaRPr lang="en-US" b="1" dirty="0">
              <a:latin typeface="Helvetica"/>
            </a:endParaRPr>
          </a:p>
          <a:p>
            <a:r>
              <a:rPr lang="en-US" dirty="0">
                <a:latin typeface="Helvetica"/>
              </a:rPr>
              <a:t> While   analyses   of   head-camera   views   suggest   that</a:t>
            </a:r>
          </a:p>
          <a:p>
            <a:r>
              <a:rPr lang="en-US" dirty="0">
                <a:latin typeface="Helvetica"/>
              </a:rPr>
              <a:t> children access their mother’s gaze infrequently (Fran-</a:t>
            </a:r>
          </a:p>
          <a:p>
            <a:r>
              <a:rPr lang="en-US" dirty="0">
                <a:latin typeface="Helvetica"/>
              </a:rPr>
              <a:t> </a:t>
            </a:r>
            <a:r>
              <a:rPr lang="en-US" dirty="0" err="1">
                <a:latin typeface="Helvetica"/>
              </a:rPr>
              <a:t>chak</a:t>
            </a:r>
            <a:r>
              <a:rPr lang="en-US" dirty="0">
                <a:latin typeface="Helvetica"/>
              </a:rPr>
              <a:t>,   </a:t>
            </a:r>
            <a:r>
              <a:rPr lang="en-US" dirty="0" err="1">
                <a:latin typeface="Helvetica"/>
              </a:rPr>
              <a:t>Kretch</a:t>
            </a:r>
            <a:r>
              <a:rPr lang="en-US" dirty="0">
                <a:latin typeface="Helvetica"/>
              </a:rPr>
              <a:t>,   </a:t>
            </a:r>
            <a:r>
              <a:rPr lang="en-US" dirty="0" err="1">
                <a:latin typeface="Helvetica"/>
              </a:rPr>
              <a:t>Soska</a:t>
            </a:r>
            <a:r>
              <a:rPr lang="en-US" dirty="0">
                <a:latin typeface="Helvetica"/>
              </a:rPr>
              <a:t>   &amp;   Adolph,   2011;   Smith   et   al.,</a:t>
            </a:r>
          </a:p>
          <a:p>
            <a:r>
              <a:rPr lang="en-US" dirty="0">
                <a:latin typeface="Helvetica"/>
              </a:rPr>
              <a:t> 2011),   the   third-person view   makes   gaze   more   readily</a:t>
            </a:r>
          </a:p>
          <a:p>
            <a:r>
              <a:rPr lang="en-US" dirty="0">
                <a:latin typeface="Helvetica"/>
              </a:rPr>
              <a:t> available. </a:t>
            </a:r>
          </a:p>
        </p:txBody>
      </p:sp>
    </p:spTree>
    <p:extLst>
      <p:ext uri="{BB962C8B-B14F-4D97-AF65-F5344CB8AC3E}">
        <p14:creationId xmlns:p14="http://schemas.microsoft.com/office/powerpoint/2010/main" val="87057298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47</a:t>
            </a:fld>
            <a:endParaRPr lang="en-US" dirty="0"/>
          </a:p>
        </p:txBody>
      </p:sp>
      <p:pic>
        <p:nvPicPr>
          <p:cNvPr id="7" name="Picture 6" descr="Screen Shot 2014-05-11 at 6.08.0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dirty="0" smtClean="0"/>
              <a:t>create a co-occurrence matrix, and learn the meaning of “truck” over time</a:t>
            </a:r>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graphicFrame>
        <p:nvGraphicFramePr>
          <p:cNvPr id="36" name="Table 35"/>
          <p:cNvGraphicFramePr>
            <a:graphicFrameLocks noGrp="1"/>
          </p:cNvGraphicFramePr>
          <p:nvPr>
            <p:extLst>
              <p:ext uri="{D42A27DB-BD31-4B8C-83A1-F6EECF244321}">
                <p14:modId xmlns:p14="http://schemas.microsoft.com/office/powerpoint/2010/main" val="715096003"/>
              </p:ext>
            </p:extLst>
          </p:nvPr>
        </p:nvGraphicFramePr>
        <p:xfrm>
          <a:off x="6671065" y="4796291"/>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47" name="Group 46"/>
          <p:cNvGrpSpPr/>
          <p:nvPr/>
        </p:nvGrpSpPr>
        <p:grpSpPr>
          <a:xfrm>
            <a:off x="5866573" y="4149525"/>
            <a:ext cx="2836279" cy="1674403"/>
            <a:chOff x="6120565" y="4136157"/>
            <a:chExt cx="2836279" cy="1674403"/>
          </a:xfrm>
        </p:grpSpPr>
        <p:grpSp>
          <p:nvGrpSpPr>
            <p:cNvPr id="46" name="Group 45"/>
            <p:cNvGrpSpPr/>
            <p:nvPr/>
          </p:nvGrpSpPr>
          <p:grpSpPr>
            <a:xfrm>
              <a:off x="6120565" y="4909350"/>
              <a:ext cx="804492" cy="901210"/>
              <a:chOff x="6120565" y="4909350"/>
              <a:chExt cx="804492" cy="901210"/>
            </a:xfrm>
          </p:grpSpPr>
          <p:sp>
            <p:nvSpPr>
              <p:cNvPr id="37" name="TextBox 36"/>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38" name="TextBox 37"/>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45" name="Group 44"/>
            <p:cNvGrpSpPr/>
            <p:nvPr/>
          </p:nvGrpSpPr>
          <p:grpSpPr>
            <a:xfrm>
              <a:off x="6842172" y="4136157"/>
              <a:ext cx="2114672" cy="544966"/>
              <a:chOff x="6842172" y="4136157"/>
              <a:chExt cx="2114672" cy="544966"/>
            </a:xfrm>
          </p:grpSpPr>
          <p:pic>
            <p:nvPicPr>
              <p:cNvPr id="40" name="Picture 39"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41" name="Picture 4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42" name="Picture 41"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43" name="Picture 42"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4099793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Order Analysis </a:t>
            </a:r>
            <a:endParaRPr lang="en-US" dirty="0"/>
          </a:p>
        </p:txBody>
      </p:sp>
      <p:pic>
        <p:nvPicPr>
          <p:cNvPr id="3" name="Picture 2" descr="Screen Shot 2014-05-13 at 4.59.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31" y="1623145"/>
            <a:ext cx="8172869" cy="4999520"/>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48</a:t>
            </a:fld>
            <a:endParaRPr lang="en-US"/>
          </a:p>
        </p:txBody>
      </p:sp>
    </p:spTree>
    <p:extLst>
      <p:ext uri="{BB962C8B-B14F-4D97-AF65-F5344CB8AC3E}">
        <p14:creationId xmlns:p14="http://schemas.microsoft.com/office/powerpoint/2010/main" val="243451203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First trial analysis </a:t>
            </a:r>
            <a:endParaRPr lang="en-US" dirty="0"/>
          </a:p>
        </p:txBody>
      </p:sp>
      <p:pic>
        <p:nvPicPr>
          <p:cNvPr id="3" name="Picture 2" descr="Screen Shot 2014-05-13 at 4.32.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75" y="1798637"/>
            <a:ext cx="8492922" cy="48371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49</a:t>
            </a:fld>
            <a:endParaRPr lang="en-US"/>
          </a:p>
        </p:txBody>
      </p:sp>
    </p:spTree>
    <p:extLst>
      <p:ext uri="{BB962C8B-B14F-4D97-AF65-F5344CB8AC3E}">
        <p14:creationId xmlns:p14="http://schemas.microsoft.com/office/powerpoint/2010/main" val="28672843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5</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87" y="1751183"/>
            <a:ext cx="5026080" cy="4273167"/>
          </a:xfrm>
          <a:prstGeom prst="rect">
            <a:avLst/>
          </a:prstGeom>
        </p:spPr>
      </p:pic>
      <p:sp>
        <p:nvSpPr>
          <p:cNvPr id="3" name="TextBox 2"/>
          <p:cNvSpPr txBox="1"/>
          <p:nvPr/>
        </p:nvSpPr>
        <p:spPr>
          <a:xfrm>
            <a:off x="5435352" y="4079494"/>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7" name="TextBox 6"/>
          <p:cNvSpPr txBox="1"/>
          <p:nvPr/>
        </p:nvSpPr>
        <p:spPr>
          <a:xfrm>
            <a:off x="3144223" y="5386521"/>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8" name="TextBox 7"/>
          <p:cNvSpPr txBox="1"/>
          <p:nvPr/>
        </p:nvSpPr>
        <p:spPr>
          <a:xfrm>
            <a:off x="2535043" y="4368058"/>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9" name="TextBox 8"/>
          <p:cNvSpPr txBox="1"/>
          <p:nvPr/>
        </p:nvSpPr>
        <p:spPr>
          <a:xfrm>
            <a:off x="3955456" y="4595419"/>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pic>
        <p:nvPicPr>
          <p:cNvPr id="11" name="Picture 10" descr="dreamstime_m_13026754.jpg"/>
          <p:cNvPicPr>
            <a:picLocks noChangeAspect="1"/>
          </p:cNvPicPr>
          <p:nvPr/>
        </p:nvPicPr>
        <p:blipFill rotWithShape="1">
          <a:blip r:embed="rId4">
            <a:extLst>
              <a:ext uri="{28A0092B-C50C-407E-A947-70E740481C1C}">
                <a14:useLocalDpi xmlns:a14="http://schemas.microsoft.com/office/drawing/2010/main" val="0"/>
              </a:ext>
            </a:extLst>
          </a:blip>
          <a:srcRect l="27940" t="11283" r="27069" b="4816"/>
          <a:stretch/>
        </p:blipFill>
        <p:spPr>
          <a:xfrm>
            <a:off x="369377" y="2052589"/>
            <a:ext cx="1285297" cy="1526474"/>
          </a:xfrm>
          <a:prstGeom prst="rect">
            <a:avLst/>
          </a:prstGeom>
        </p:spPr>
      </p:pic>
      <p:sp>
        <p:nvSpPr>
          <p:cNvPr id="13" name="TextBox 12"/>
          <p:cNvSpPr txBox="1"/>
          <p:nvPr/>
        </p:nvSpPr>
        <p:spPr>
          <a:xfrm>
            <a:off x="504057" y="2750030"/>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Tree>
    <p:extLst>
      <p:ext uri="{BB962C8B-B14F-4D97-AF65-F5344CB8AC3E}">
        <p14:creationId xmlns:p14="http://schemas.microsoft.com/office/powerpoint/2010/main" val="3603803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4013"/>
            <a:ext cx="7750175" cy="1143000"/>
          </a:xfrm>
        </p:spPr>
        <p:txBody>
          <a:bodyPr>
            <a:noAutofit/>
          </a:bodyPr>
          <a:lstStyle/>
          <a:p>
            <a:pPr algn="l"/>
            <a:r>
              <a:rPr lang="en-US" sz="2800" dirty="0" smtClean="0"/>
              <a:t>In </a:t>
            </a:r>
            <a:r>
              <a:rPr lang="en-US" sz="2800" dirty="0"/>
              <a:t>the 6-</a:t>
            </a:r>
            <a:r>
              <a:rPr lang="en-US" sz="2800" dirty="0" smtClean="0"/>
              <a:t>referent condition, image location (bottom/midline) does not change the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50</a:t>
            </a:fld>
            <a:endParaRPr lang="en-US"/>
          </a:p>
        </p:txBody>
      </p:sp>
      <p:pic>
        <p:nvPicPr>
          <p:cNvPr id="5" name="Picture 4" descr="Screen Shot 2014-05-13 at 4.38.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2158999"/>
            <a:ext cx="4289425" cy="3990975"/>
          </a:xfrm>
          <a:prstGeom prst="rect">
            <a:avLst/>
          </a:prstGeom>
        </p:spPr>
      </p:pic>
      <p:pic>
        <p:nvPicPr>
          <p:cNvPr id="6" name="Picture 5" descr="Screen Shot 2014-05-13 at 4.38.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0" y="2158999"/>
            <a:ext cx="4397375" cy="3990975"/>
          </a:xfrm>
          <a:prstGeom prst="rect">
            <a:avLst/>
          </a:prstGeom>
        </p:spPr>
      </p:pic>
    </p:spTree>
    <p:extLst>
      <p:ext uri="{BB962C8B-B14F-4D97-AF65-F5344CB8AC3E}">
        <p14:creationId xmlns:p14="http://schemas.microsoft.com/office/powerpoint/2010/main" val="21776484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21550" cy="2011362"/>
          </a:xfrm>
        </p:spPr>
        <p:txBody>
          <a:bodyPr>
            <a:normAutofit/>
          </a:bodyPr>
          <a:lstStyle/>
          <a:p>
            <a:pPr algn="l"/>
            <a:r>
              <a:rPr lang="en-US" sz="2800" dirty="0" smtClean="0"/>
              <a:t>Removing trials on which subjects failed to choose the target of eye gaze does not change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51</a:t>
            </a:fld>
            <a:endParaRPr lang="en-US"/>
          </a:p>
        </p:txBody>
      </p:sp>
      <p:pic>
        <p:nvPicPr>
          <p:cNvPr id="3" name="Picture 2" descr="unfilte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752487"/>
            <a:ext cx="4413250" cy="3222863"/>
          </a:xfrm>
          <a:prstGeom prst="rect">
            <a:avLst/>
          </a:prstGeom>
        </p:spPr>
      </p:pic>
      <p:pic>
        <p:nvPicPr>
          <p:cNvPr id="5" name="Picture 4"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0" y="2768362"/>
            <a:ext cx="4238625" cy="3227832"/>
          </a:xfrm>
          <a:prstGeom prst="rect">
            <a:avLst/>
          </a:prstGeom>
        </p:spPr>
      </p:pic>
    </p:spTree>
    <p:extLst>
      <p:ext uri="{BB962C8B-B14F-4D97-AF65-F5344CB8AC3E}">
        <p14:creationId xmlns:p14="http://schemas.microsoft.com/office/powerpoint/2010/main" val="12522449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6200274" cy="1143000"/>
          </a:xfrm>
        </p:spPr>
        <p:txBody>
          <a:bodyPr>
            <a:normAutofit fontScale="90000"/>
          </a:bodyPr>
          <a:lstStyle/>
          <a:p>
            <a:pPr algn="l"/>
            <a:r>
              <a:rPr lang="en-US" dirty="0" smtClean="0"/>
              <a:t>Developmental predictions</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52</a:t>
            </a:fld>
            <a:endParaRPr lang="en-US"/>
          </a:p>
        </p:txBody>
      </p:sp>
      <p:sp>
        <p:nvSpPr>
          <p:cNvPr id="5" name="Content Placeholder 2"/>
          <p:cNvSpPr txBox="1">
            <a:spLocks/>
          </p:cNvSpPr>
          <p:nvPr/>
        </p:nvSpPr>
        <p:spPr>
          <a:xfrm>
            <a:off x="1804736" y="1732802"/>
            <a:ext cx="664410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latin typeface="Helvetica Light"/>
              <a:cs typeface="Helvetica Light"/>
            </a:endParaRPr>
          </a:p>
          <a:p>
            <a:pPr marL="0" indent="0">
              <a:buFont typeface="Arial"/>
              <a:buNone/>
            </a:pPr>
            <a:endParaRPr lang="en-US" dirty="0">
              <a:latin typeface="Helvetica Light"/>
              <a:cs typeface="Helvetica Light"/>
            </a:endParaRPr>
          </a:p>
        </p:txBody>
      </p:sp>
      <p:pic>
        <p:nvPicPr>
          <p:cNvPr id="7" name="Picture 6" descr="Screen Shot 2014-05-13 at 6.39.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64" y="1984375"/>
            <a:ext cx="5745873" cy="3675363"/>
          </a:xfrm>
          <a:prstGeom prst="rect">
            <a:avLst/>
          </a:prstGeom>
        </p:spPr>
      </p:pic>
      <p:sp>
        <p:nvSpPr>
          <p:cNvPr id="8" name="TextBox 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5189898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53747" cy="1503362"/>
          </a:xfrm>
        </p:spPr>
        <p:txBody>
          <a:bodyPr>
            <a:normAutofit fontScale="90000"/>
          </a:bodyPr>
          <a:lstStyle/>
          <a:p>
            <a:pPr marL="0" indent="0" algn="l"/>
            <a:r>
              <a:rPr lang="en-US" sz="3200" dirty="0">
                <a:cs typeface="Helvetica"/>
              </a:rPr>
              <a:t>Correlational data shows that </a:t>
            </a:r>
            <a:r>
              <a:rPr lang="en-US" sz="3200" dirty="0" smtClean="0">
                <a:cs typeface="Helvetica"/>
              </a:rPr>
              <a:t>gaze</a:t>
            </a:r>
            <a:r>
              <a:rPr lang="en-US" sz="3200" dirty="0">
                <a:cs typeface="Helvetica"/>
              </a:rPr>
              <a:t>-following at 10 months predicts </a:t>
            </a:r>
            <a:r>
              <a:rPr lang="en-US" sz="3200" b="1" dirty="0" smtClean="0">
                <a:cs typeface="Helvetica"/>
              </a:rPr>
              <a:t>faster vocabulary </a:t>
            </a:r>
            <a:r>
              <a:rPr lang="en-US" sz="3200" b="1" dirty="0">
                <a:cs typeface="Helvetica"/>
              </a:rPr>
              <a:t>growth </a:t>
            </a:r>
            <a:endParaRPr lang="en-US" sz="2000" b="1" dirty="0">
              <a:solidFill>
                <a:schemeClr val="bg1">
                  <a:lumMod val="50000"/>
                </a:schemeClr>
              </a:solidFill>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53</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5592060" y="6352143"/>
            <a:ext cx="2788901" cy="369332"/>
          </a:xfrm>
          <a:prstGeom prst="rect">
            <a:avLst/>
          </a:prstGeom>
        </p:spPr>
        <p:txBody>
          <a:bodyPr wrap="none">
            <a:spAutoFit/>
          </a:bodyPr>
          <a:lstStyle/>
          <a:p>
            <a:r>
              <a:rPr lang="en-US" dirty="0" smtClean="0">
                <a:solidFill>
                  <a:schemeClr val="bg1">
                    <a:lumMod val="50000"/>
                  </a:schemeClr>
                </a:solidFill>
                <a:latin typeface="Helvetica Light"/>
                <a:cs typeface="Helvetica Light"/>
              </a:rPr>
              <a:t>Brooks </a:t>
            </a:r>
            <a:r>
              <a:rPr lang="en-US" dirty="0">
                <a:solidFill>
                  <a:schemeClr val="bg1">
                    <a:lumMod val="50000"/>
                  </a:schemeClr>
                </a:solidFill>
                <a:latin typeface="Helvetica Light"/>
                <a:cs typeface="Helvetica Light"/>
              </a:rPr>
              <a:t>&amp; </a:t>
            </a:r>
            <a:r>
              <a:rPr lang="en-US" dirty="0" err="1" smtClean="0">
                <a:solidFill>
                  <a:schemeClr val="bg1">
                    <a:lumMod val="50000"/>
                  </a:schemeClr>
                </a:solidFill>
                <a:latin typeface="Helvetica Light"/>
                <a:cs typeface="Helvetica Light"/>
              </a:rPr>
              <a:t>Meltzoff</a:t>
            </a:r>
            <a:r>
              <a:rPr lang="en-US" dirty="0" smtClean="0">
                <a:solidFill>
                  <a:schemeClr val="bg1">
                    <a:lumMod val="50000"/>
                  </a:schemeClr>
                </a:solidFill>
                <a:latin typeface="Helvetica Light"/>
                <a:cs typeface="Helvetica Light"/>
              </a:rPr>
              <a:t> </a:t>
            </a:r>
            <a:r>
              <a:rPr lang="en-US" dirty="0" smtClean="0">
                <a:solidFill>
                  <a:schemeClr val="bg1">
                    <a:lumMod val="50000"/>
                  </a:schemeClr>
                </a:solidFill>
                <a:latin typeface="Helvetica Light"/>
                <a:cs typeface="Helvetica Light"/>
              </a:rPr>
              <a:t>(2008)</a:t>
            </a:r>
            <a:endParaRPr lang="en-US" dirty="0">
              <a:solidFill>
                <a:schemeClr val="bg1">
                  <a:lumMod val="50000"/>
                </a:schemeClr>
              </a:solidFill>
              <a:latin typeface="Helvetica Light"/>
              <a:cs typeface="Helvetica Light"/>
            </a:endParaRPr>
          </a:p>
        </p:txBody>
      </p:sp>
      <p:pic>
        <p:nvPicPr>
          <p:cNvPr id="3" name="Picture 2" descr="Screen Shot 2014-05-13 at 2.57.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22" y="2427127"/>
            <a:ext cx="3493557" cy="3267820"/>
          </a:xfrm>
          <a:prstGeom prst="rect">
            <a:avLst/>
          </a:prstGeom>
        </p:spPr>
      </p:pic>
    </p:spTree>
    <p:extLst>
      <p:ext uri="{BB962C8B-B14F-4D97-AF65-F5344CB8AC3E}">
        <p14:creationId xmlns:p14="http://schemas.microsoft.com/office/powerpoint/2010/main" val="299124357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6708274" cy="1329573"/>
          </a:xfrm>
        </p:spPr>
        <p:txBody>
          <a:bodyPr>
            <a:noAutofit/>
          </a:bodyPr>
          <a:lstStyle/>
          <a:p>
            <a:pPr algn="l"/>
            <a:r>
              <a:rPr lang="en-US" sz="2800" dirty="0" smtClean="0"/>
              <a:t>Researchers debate about the </a:t>
            </a:r>
            <a:br>
              <a:rPr lang="en-US" sz="2800" dirty="0" smtClean="0"/>
            </a:br>
            <a:r>
              <a:rPr lang="en-US" sz="2800" b="1" dirty="0" smtClean="0"/>
              <a:t>underlying processes </a:t>
            </a:r>
            <a:r>
              <a:rPr lang="en-US" sz="2800" dirty="0" smtClean="0"/>
              <a:t>that support </a:t>
            </a:r>
            <a:br>
              <a:rPr lang="en-US" sz="2800" dirty="0" smtClean="0"/>
            </a:br>
            <a:r>
              <a:rPr lang="en-US" sz="2800" dirty="0" smtClean="0"/>
              <a:t>cross-situational word learning</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54</a:t>
            </a:fld>
            <a:endParaRPr lang="en-US"/>
          </a:p>
        </p:txBody>
      </p:sp>
      <p:pic>
        <p:nvPicPr>
          <p:cNvPr id="6" name="Picture 5" descr="Screen Shot 2014-05-09 at 10.54.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53" y="2072094"/>
            <a:ext cx="6638295" cy="4173691"/>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337756497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55</a:t>
            </a:fld>
            <a:endParaRPr lang="en-US" dirty="0"/>
          </a:p>
        </p:txBody>
      </p:sp>
      <p:sp>
        <p:nvSpPr>
          <p:cNvPr id="19" name="Title 1"/>
          <p:cNvSpPr txBox="1">
            <a:spLocks/>
          </p:cNvSpPr>
          <p:nvPr/>
        </p:nvSpPr>
        <p:spPr>
          <a:xfrm>
            <a:off x="457200" y="274637"/>
            <a:ext cx="60960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Experimental </a:t>
            </a:r>
            <a:r>
              <a:rPr lang="en-US" sz="2600" dirty="0" smtClean="0"/>
              <a:t>work shows </a:t>
            </a:r>
            <a:r>
              <a:rPr lang="en-US" sz="2600" dirty="0" smtClean="0"/>
              <a:t>that both adults and </a:t>
            </a:r>
            <a:r>
              <a:rPr lang="en-US" sz="2600" dirty="0" smtClean="0"/>
              <a:t>infants can learn novel words from co-occurrence information</a:t>
            </a:r>
            <a:endParaRPr lang="en-US" sz="2600" dirty="0" smtClean="0"/>
          </a:p>
        </p:txBody>
      </p:sp>
      <p:pic>
        <p:nvPicPr>
          <p:cNvPr id="34" name="Picture 33" descr="Screen Shot 2014-01-20 at 6.25.14 PM.png"/>
          <p:cNvPicPr>
            <a:picLocks noChangeAspect="1"/>
          </p:cNvPicPr>
          <p:nvPr/>
        </p:nvPicPr>
        <p:blipFill rotWithShape="1">
          <a:blip r:embed="rId3">
            <a:extLst>
              <a:ext uri="{28A0092B-C50C-407E-A947-70E740481C1C}">
                <a14:useLocalDpi xmlns:a14="http://schemas.microsoft.com/office/drawing/2010/main" val="0"/>
              </a:ext>
            </a:extLst>
          </a:blip>
          <a:srcRect l="21475" t="12778" r="20452" b="12422"/>
          <a:stretch/>
        </p:blipFill>
        <p:spPr>
          <a:xfrm>
            <a:off x="4489116" y="3072785"/>
            <a:ext cx="2771274" cy="2693068"/>
          </a:xfrm>
          <a:prstGeom prst="rect">
            <a:avLst/>
          </a:prstGeom>
        </p:spPr>
      </p:pic>
      <p:pic>
        <p:nvPicPr>
          <p:cNvPr id="39" name="Picture 38" descr="Screen Shot 2014-01-21 at 9.28.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84" y="3072785"/>
            <a:ext cx="3195721" cy="2693068"/>
          </a:xfrm>
          <a:prstGeom prst="rect">
            <a:avLst/>
          </a:prstGeom>
        </p:spPr>
      </p:pic>
      <p:sp>
        <p:nvSpPr>
          <p:cNvPr id="44" name="TextBox 43"/>
          <p:cNvSpPr txBox="1"/>
          <p:nvPr/>
        </p:nvSpPr>
        <p:spPr>
          <a:xfrm>
            <a:off x="1282700" y="5935130"/>
            <a:ext cx="2413000" cy="338554"/>
          </a:xfrm>
          <a:prstGeom prst="rect">
            <a:avLst/>
          </a:prstGeom>
          <a:noFill/>
        </p:spPr>
        <p:txBody>
          <a:bodyPr wrap="square" rtlCol="0">
            <a:spAutoFit/>
          </a:bodyPr>
          <a:lstStyle/>
          <a:p>
            <a:pPr algn="ctr"/>
            <a:r>
              <a:rPr lang="en-US" sz="1600" dirty="0" smtClean="0">
                <a:solidFill>
                  <a:srgbClr val="7F7F7F"/>
                </a:solidFill>
                <a:latin typeface="Helvetica Light"/>
                <a:cs typeface="Helvetica Light"/>
              </a:rPr>
              <a:t>(Yu &amp; Smith, 2007)</a:t>
            </a:r>
            <a:endParaRPr lang="en-US" sz="1600" dirty="0">
              <a:solidFill>
                <a:srgbClr val="7F7F7F"/>
              </a:solidFill>
              <a:latin typeface="Helvetica Light"/>
              <a:cs typeface="Helvetica Light"/>
            </a:endParaRPr>
          </a:p>
        </p:txBody>
      </p:sp>
      <p:sp>
        <p:nvSpPr>
          <p:cNvPr id="48" name="TextBox 47"/>
          <p:cNvSpPr txBox="1"/>
          <p:nvPr/>
        </p:nvSpPr>
        <p:spPr>
          <a:xfrm>
            <a:off x="4847390" y="5935130"/>
            <a:ext cx="2413000" cy="338554"/>
          </a:xfrm>
          <a:prstGeom prst="rect">
            <a:avLst/>
          </a:prstGeom>
          <a:noFill/>
        </p:spPr>
        <p:txBody>
          <a:bodyPr wrap="square" rtlCol="0">
            <a:spAutoFit/>
          </a:bodyPr>
          <a:lstStyle/>
          <a:p>
            <a:pPr algn="ctr"/>
            <a:r>
              <a:rPr lang="en-US" sz="1600" dirty="0">
                <a:solidFill>
                  <a:srgbClr val="7F7F7F"/>
                </a:solidFill>
                <a:latin typeface="Helvetica Light"/>
                <a:cs typeface="Helvetica Light"/>
              </a:rPr>
              <a:t>(Smith &amp; Yu, </a:t>
            </a:r>
            <a:r>
              <a:rPr lang="en-US" sz="1600" dirty="0" smtClean="0">
                <a:solidFill>
                  <a:srgbClr val="7F7F7F"/>
                </a:solidFill>
                <a:latin typeface="Helvetica Light"/>
                <a:cs typeface="Helvetica Light"/>
              </a:rPr>
              <a:t>2008)</a:t>
            </a:r>
            <a:endParaRPr lang="en-US" sz="1600" dirty="0">
              <a:solidFill>
                <a:srgbClr val="7F7F7F"/>
              </a:solidFill>
              <a:latin typeface="Helvetica Light"/>
              <a:cs typeface="Helvetica Light"/>
            </a:endParaRPr>
          </a:p>
        </p:txBody>
      </p:sp>
      <p:sp>
        <p:nvSpPr>
          <p:cNvPr id="49" name="TextBox 48"/>
          <p:cNvSpPr txBox="1"/>
          <p:nvPr/>
        </p:nvSpPr>
        <p:spPr>
          <a:xfrm>
            <a:off x="1435100" y="2544449"/>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Adults </a:t>
            </a:r>
            <a:endParaRPr lang="en-US" sz="1600" dirty="0">
              <a:solidFill>
                <a:srgbClr val="404040"/>
              </a:solidFill>
              <a:latin typeface="Helvetica Light"/>
              <a:cs typeface="Helvetica Light"/>
            </a:endParaRPr>
          </a:p>
        </p:txBody>
      </p:sp>
      <p:sp>
        <p:nvSpPr>
          <p:cNvPr id="50" name="TextBox 49"/>
          <p:cNvSpPr txBox="1"/>
          <p:nvPr/>
        </p:nvSpPr>
        <p:spPr>
          <a:xfrm>
            <a:off x="4847390" y="2519487"/>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Infants</a:t>
            </a:r>
            <a:endParaRPr lang="en-US" sz="1600" dirty="0">
              <a:solidFill>
                <a:srgbClr val="404040"/>
              </a:solidFill>
              <a:latin typeface="Helvetica Light"/>
              <a:cs typeface="Helvetica Light"/>
            </a:endParaRPr>
          </a:p>
        </p:txBody>
      </p:sp>
      <p:graphicFrame>
        <p:nvGraphicFramePr>
          <p:cNvPr id="12" name="Table 11"/>
          <p:cNvGraphicFramePr>
            <a:graphicFrameLocks noGrp="1"/>
          </p:cNvGraphicFramePr>
          <p:nvPr>
            <p:extLst>
              <p:ext uri="{D42A27DB-BD31-4B8C-83A1-F6EECF244321}">
                <p14:modId xmlns:p14="http://schemas.microsoft.com/office/powerpoint/2010/main" val="4186237861"/>
              </p:ext>
            </p:extLst>
          </p:nvPr>
        </p:nvGraphicFramePr>
        <p:xfrm>
          <a:off x="7446211" y="376460"/>
          <a:ext cx="1331504" cy="1041178"/>
        </p:xfrm>
        <a:graphic>
          <a:graphicData uri="http://schemas.openxmlformats.org/drawingml/2006/table">
            <a:tbl>
              <a:tblPr firstRow="1" bandRow="1">
                <a:tableStyleId>{2D5ABB26-0587-4C30-8999-92F81FD0307C}</a:tableStyleId>
              </a:tblPr>
              <a:tblGrid>
                <a:gridCol w="332876"/>
                <a:gridCol w="332876"/>
                <a:gridCol w="332876"/>
                <a:gridCol w="332876"/>
              </a:tblGrid>
              <a:tr h="52058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20589">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695570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56</a:t>
            </a:fld>
            <a:endParaRPr lang="en-US" dirty="0"/>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b="1" dirty="0" smtClean="0"/>
              <a:t>create a co-occurrence matrix</a:t>
            </a:r>
            <a:r>
              <a:rPr lang="en-US" sz="2600" dirty="0" smtClean="0"/>
              <a:t>, and learn the meaning of “</a:t>
            </a:r>
            <a:r>
              <a:rPr lang="en-US" sz="2600" dirty="0" err="1" smtClean="0"/>
              <a:t>bosa</a:t>
            </a:r>
            <a:r>
              <a:rPr lang="en-US" sz="2600" dirty="0" smtClean="0"/>
              <a:t>” </a:t>
            </a:r>
            <a:r>
              <a:rPr lang="en-US" sz="2600" b="1" dirty="0" smtClean="0"/>
              <a:t>over time</a:t>
            </a:r>
          </a:p>
        </p:txBody>
      </p:sp>
      <p:pic>
        <p:nvPicPr>
          <p:cNvPr id="2" name="Picture 1" descr="Screen Shot 2014-05-13 at 12.26.2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790184"/>
            <a:ext cx="7581900" cy="19939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006659805"/>
              </p:ext>
            </p:extLst>
          </p:nvPr>
        </p:nvGraphicFramePr>
        <p:xfrm>
          <a:off x="2009990" y="4144211"/>
          <a:ext cx="5124020" cy="2469348"/>
        </p:xfrm>
        <a:graphic>
          <a:graphicData uri="http://schemas.openxmlformats.org/drawingml/2006/table">
            <a:tbl>
              <a:tblPr firstRow="1" bandRow="1">
                <a:tableStyleId>{2D5ABB26-0587-4C30-8999-92F81FD0307C}</a:tableStyleId>
              </a:tblPr>
              <a:tblGrid>
                <a:gridCol w="1082845"/>
                <a:gridCol w="808235"/>
                <a:gridCol w="808235"/>
                <a:gridCol w="808235"/>
                <a:gridCol w="808235"/>
                <a:gridCol w="808235"/>
              </a:tblGrid>
              <a:tr h="615148">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bosa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75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regli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kaki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r>
              <a:tr h="370840">
                <a:tc>
                  <a:txBody>
                    <a:bodyPr/>
                    <a:lstStyle/>
                    <a:p>
                      <a:r>
                        <a:rPr lang="en-US" dirty="0" smtClean="0"/>
                        <a:t>gasser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colat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r>
            </a:tbl>
          </a:graphicData>
        </a:graphic>
      </p:graphicFrame>
      <p:grpSp>
        <p:nvGrpSpPr>
          <p:cNvPr id="13" name="Group 12"/>
          <p:cNvGrpSpPr/>
          <p:nvPr/>
        </p:nvGrpSpPr>
        <p:grpSpPr>
          <a:xfrm>
            <a:off x="3175996" y="4188664"/>
            <a:ext cx="3756250" cy="548772"/>
            <a:chOff x="3175996" y="4188664"/>
            <a:chExt cx="3756250" cy="548772"/>
          </a:xfrm>
        </p:grpSpPr>
        <p:pic>
          <p:nvPicPr>
            <p:cNvPr id="8" name="Picture 7" descr="Screen Shot 2014-05-13 at 12.31.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298" y="4226762"/>
              <a:ext cx="609600" cy="510674"/>
            </a:xfrm>
            <a:prstGeom prst="rect">
              <a:avLst/>
            </a:prstGeom>
          </p:spPr>
        </p:pic>
        <p:pic>
          <p:nvPicPr>
            <p:cNvPr id="9" name="Picture 8" descr="Screen Shot 2014-05-13 at 12.31.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996" y="4215400"/>
              <a:ext cx="546100" cy="495300"/>
            </a:xfrm>
            <a:prstGeom prst="rect">
              <a:avLst/>
            </a:prstGeom>
          </p:spPr>
        </p:pic>
        <p:pic>
          <p:nvPicPr>
            <p:cNvPr id="10" name="Picture 9" descr="Screen Shot 2014-05-13 at 12.32.0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9999" y="4213394"/>
              <a:ext cx="622300" cy="510674"/>
            </a:xfrm>
            <a:prstGeom prst="rect">
              <a:avLst/>
            </a:prstGeom>
          </p:spPr>
        </p:pic>
        <p:pic>
          <p:nvPicPr>
            <p:cNvPr id="11" name="Picture 10" descr="Screen Shot 2014-05-13 at 12.31.58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4246" y="4239464"/>
              <a:ext cx="508000" cy="444500"/>
            </a:xfrm>
            <a:prstGeom prst="rect">
              <a:avLst/>
            </a:prstGeom>
          </p:spPr>
        </p:pic>
        <p:pic>
          <p:nvPicPr>
            <p:cNvPr id="12" name="Picture 11" descr="Screen Shot 2014-05-13 at 12.31.55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8306" y="4188664"/>
              <a:ext cx="546100" cy="533400"/>
            </a:xfrm>
            <a:prstGeom prst="rect">
              <a:avLst/>
            </a:prstGeom>
          </p:spPr>
        </p:pic>
      </p:grpSp>
    </p:spTree>
    <p:extLst>
      <p:ext uri="{BB962C8B-B14F-4D97-AF65-F5344CB8AC3E}">
        <p14:creationId xmlns:p14="http://schemas.microsoft.com/office/powerpoint/2010/main" val="37363749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57</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Same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spTree>
    <p:extLst>
      <p:ext uri="{BB962C8B-B14F-4D97-AF65-F5344CB8AC3E}">
        <p14:creationId xmlns:p14="http://schemas.microsoft.com/office/powerpoint/2010/main" val="4184526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16667E-6 8.88889E-6 L 4.16667E-6 0.3801 " pathEditMode="relative" ptsTypes="AA">
                                      <p:cBhvr>
                                        <p:cTn id="14"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58</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Switch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pic>
        <p:nvPicPr>
          <p:cNvPr id="15" name="Picture 14"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6337"/>
            <a:ext cx="1746504" cy="1746504"/>
          </a:xfrm>
          <a:prstGeom prst="rect">
            <a:avLst/>
          </a:prstGeom>
        </p:spPr>
      </p:pic>
    </p:spTree>
    <p:extLst>
      <p:ext uri="{BB962C8B-B14F-4D97-AF65-F5344CB8AC3E}">
        <p14:creationId xmlns:p14="http://schemas.microsoft.com/office/powerpoint/2010/main" val="1647042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0 L 0.27777 0.38403 " pathEditMode="relative" rAng="0" ptsTypes="AA">
                                      <p:cBhvr>
                                        <p:cTn id="6" dur="2000" fill="hold"/>
                                        <p:tgtEl>
                                          <p:spTgt spid="15"/>
                                        </p:tgtEl>
                                        <p:attrNameLst>
                                          <p:attrName>ppt_x</p:attrName>
                                          <p:attrName>ppt_y</p:attrName>
                                        </p:attrNameLst>
                                      </p:cBhvr>
                                      <p:rCtr x="13889" y="1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a:bodyPr>
          <a:lstStyle/>
          <a:p>
            <a:pPr marL="0" indent="0">
              <a:buNone/>
            </a:pPr>
            <a:r>
              <a:rPr lang="en-US" sz="3100" dirty="0" smtClean="0">
                <a:latin typeface="Helvetica Light"/>
                <a:cs typeface="Helvetica Light"/>
              </a:rPr>
              <a:t>Different </a:t>
            </a:r>
            <a:r>
              <a:rPr lang="en-US" sz="3100" dirty="0" smtClean="0">
                <a:latin typeface="Helvetica Light"/>
                <a:cs typeface="Helvetica Light"/>
              </a:rPr>
              <a:t>ways to reduce referential </a:t>
            </a:r>
            <a:r>
              <a:rPr lang="en-US" sz="3100" dirty="0" smtClean="0">
                <a:latin typeface="Helvetica Light"/>
                <a:cs typeface="Helvetica Light"/>
              </a:rPr>
              <a:t>uncertainty</a:t>
            </a: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 </a:t>
            </a:r>
            <a:r>
              <a:rPr lang="en-US" sz="3100" dirty="0">
                <a:latin typeface="Helvetica Light"/>
                <a:cs typeface="Helvetica Light"/>
              </a:rPr>
              <a:t>about the processes underlying </a:t>
            </a:r>
            <a:r>
              <a:rPr lang="en-US" sz="3100" dirty="0" smtClean="0">
                <a:latin typeface="Helvetica Light"/>
                <a:cs typeface="Helvetica Light"/>
              </a:rPr>
              <a:t>cross</a:t>
            </a:r>
            <a:r>
              <a:rPr lang="en-US" sz="3100" dirty="0">
                <a:latin typeface="Helvetica Light"/>
                <a:cs typeface="Helvetica Light"/>
              </a:rPr>
              <a:t>-situational </a:t>
            </a:r>
            <a:r>
              <a:rPr lang="en-US" sz="3100" dirty="0" smtClean="0">
                <a:latin typeface="Helvetica Light"/>
                <a:cs typeface="Helvetica Light"/>
              </a:rPr>
              <a:t>word learning</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6</a:t>
            </a:fld>
            <a:endParaRPr lang="en-US"/>
          </a:p>
        </p:txBody>
      </p:sp>
    </p:spTree>
    <p:extLst>
      <p:ext uri="{BB962C8B-B14F-4D97-AF65-F5344CB8AC3E}">
        <p14:creationId xmlns:p14="http://schemas.microsoft.com/office/powerpoint/2010/main" val="1908398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2" end="2"/>
                                            </p:txEl>
                                          </p:spTgt>
                                        </p:tgtEl>
                                        <p:attrNameLst>
                                          <p:attrName>style.opacity</p:attrName>
                                        </p:attrNameLst>
                                      </p:cBhvr>
                                      <p:to>
                                        <p:strVal val="0.5"/>
                                      </p:to>
                                    </p:set>
                                    <p:animEffect filter="image" prLst="opacity: 0.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Reducing uncertainty </a:t>
            </a:r>
            <a:r>
              <a:rPr lang="en-US" dirty="0"/>
              <a:t/>
            </a:r>
            <a:br>
              <a:rPr lang="en-US" dirty="0"/>
            </a:br>
            <a:r>
              <a:rPr lang="en-US" b="1" dirty="0" smtClean="0"/>
              <a:t>in-the-moment</a:t>
            </a:r>
            <a:endParaRPr lang="en-US" b="1" dirty="0"/>
          </a:p>
        </p:txBody>
      </p:sp>
      <p:sp>
        <p:nvSpPr>
          <p:cNvPr id="4" name="Slide Number Placeholder 3"/>
          <p:cNvSpPr>
            <a:spLocks noGrp="1"/>
          </p:cNvSpPr>
          <p:nvPr>
            <p:ph type="sldNum" sz="quarter" idx="12"/>
          </p:nvPr>
        </p:nvSpPr>
        <p:spPr/>
        <p:txBody>
          <a:bodyPr/>
          <a:lstStyle/>
          <a:p>
            <a:fld id="{86484AF0-C50E-614A-9E2C-D16F32E0B9E3}" type="slidenum">
              <a:rPr lang="en-US" smtClean="0"/>
              <a:t>7</a:t>
            </a:fld>
            <a:endParaRPr lang="en-US" dirty="0"/>
          </a:p>
        </p:txBody>
      </p:sp>
      <p:pic>
        <p:nvPicPr>
          <p:cNvPr id="5" name="Picture 4"/>
          <p:cNvPicPr>
            <a:picLocks noChangeAspect="1"/>
          </p:cNvPicPr>
          <p:nvPr/>
        </p:nvPicPr>
        <p:blipFill>
          <a:blip r:embed="rId3">
            <a:alphaModFix/>
          </a:blip>
          <a:stretch>
            <a:fillRect/>
          </a:stretch>
        </p:blipFill>
        <p:spPr>
          <a:xfrm>
            <a:off x="2569098" y="2138250"/>
            <a:ext cx="3984102" cy="3930981"/>
          </a:xfrm>
          <a:prstGeom prst="rect">
            <a:avLst/>
          </a:prstGeom>
        </p:spPr>
      </p:pic>
      <p:pic>
        <p:nvPicPr>
          <p:cNvPr id="6" name="Picture 5"/>
          <p:cNvPicPr>
            <a:picLocks noChangeAspect="1"/>
          </p:cNvPicPr>
          <p:nvPr/>
        </p:nvPicPr>
        <p:blipFill rotWithShape="1">
          <a:blip r:embed="rId3">
            <a:alphaModFix/>
          </a:blip>
          <a:srcRect l="31146" t="4780" r="1" b="31965"/>
          <a:stretch/>
        </p:blipFill>
        <p:spPr>
          <a:xfrm>
            <a:off x="3810000" y="2326106"/>
            <a:ext cx="2743199" cy="2486526"/>
          </a:xfrm>
          <a:prstGeom prst="rect">
            <a:avLst/>
          </a:prstGeom>
          <a:ln w="38100" cmpd="sng">
            <a:solidFill>
              <a:srgbClr val="C0504D"/>
            </a:solidFill>
          </a:ln>
        </p:spPr>
      </p:pic>
      <p:sp>
        <p:nvSpPr>
          <p:cNvPr id="8" name="Rectangle 7"/>
          <p:cNvSpPr/>
          <p:nvPr/>
        </p:nvSpPr>
        <p:spPr>
          <a:xfrm>
            <a:off x="3810000" y="6351111"/>
            <a:ext cx="4666061" cy="338554"/>
          </a:xfrm>
          <a:prstGeom prst="rect">
            <a:avLst/>
          </a:prstGeom>
        </p:spPr>
        <p:txBody>
          <a:bodyPr wrap="none">
            <a:spAutoFit/>
          </a:bodyPr>
          <a:lstStyle/>
          <a:p>
            <a:r>
              <a:rPr lang="en-US" sz="1600" dirty="0">
                <a:solidFill>
                  <a:schemeClr val="tx1">
                    <a:lumMod val="50000"/>
                    <a:lumOff val="50000"/>
                  </a:schemeClr>
                </a:solidFill>
                <a:latin typeface="Helvetica Light"/>
                <a:cs typeface="Helvetica Light"/>
              </a:rPr>
              <a:t> </a:t>
            </a:r>
            <a:r>
              <a:rPr lang="en-US" sz="1600" dirty="0" smtClean="0">
                <a:solidFill>
                  <a:schemeClr val="tx1">
                    <a:lumMod val="50000"/>
                    <a:lumOff val="50000"/>
                  </a:schemeClr>
                </a:solidFill>
                <a:latin typeface="Helvetica Light"/>
                <a:cs typeface="Helvetica Light"/>
              </a:rPr>
              <a:t>Bloom (2002); Baldwin (1995); </a:t>
            </a:r>
            <a:r>
              <a:rPr lang="en-US" sz="1600" dirty="0" err="1" smtClean="0">
                <a:solidFill>
                  <a:schemeClr val="tx1">
                    <a:lumMod val="50000"/>
                    <a:lumOff val="50000"/>
                  </a:schemeClr>
                </a:solidFill>
                <a:latin typeface="Helvetica Light"/>
                <a:cs typeface="Helvetica Light"/>
              </a:rPr>
              <a:t>Tomasello</a:t>
            </a:r>
            <a:r>
              <a:rPr lang="en-US" sz="1600" dirty="0" smtClean="0">
                <a:solidFill>
                  <a:schemeClr val="tx1">
                    <a:lumMod val="50000"/>
                    <a:lumOff val="50000"/>
                  </a:schemeClr>
                </a:solidFill>
                <a:latin typeface="Helvetica Light"/>
                <a:cs typeface="Helvetica Light"/>
              </a:rPr>
              <a:t> </a:t>
            </a:r>
            <a:r>
              <a:rPr lang="en-US" sz="1600" dirty="0" smtClean="0">
                <a:solidFill>
                  <a:schemeClr val="tx1">
                    <a:lumMod val="50000"/>
                    <a:lumOff val="50000"/>
                  </a:schemeClr>
                </a:solidFill>
                <a:latin typeface="Helvetica Light"/>
                <a:cs typeface="Helvetica Light"/>
              </a:rPr>
              <a:t>(2009)</a:t>
            </a:r>
            <a:endParaRPr lang="en-US" sz="1600" dirty="0">
              <a:solidFill>
                <a:schemeClr val="tx1">
                  <a:lumMod val="50000"/>
                  <a:lumOff val="50000"/>
                </a:schemeClr>
              </a:solidFill>
              <a:latin typeface="Helvetica Light"/>
              <a:cs typeface="Helvetica Light"/>
            </a:endParaRPr>
          </a:p>
        </p:txBody>
      </p:sp>
    </p:spTree>
    <p:extLst>
      <p:ext uri="{BB962C8B-B14F-4D97-AF65-F5344CB8AC3E}">
        <p14:creationId xmlns:p14="http://schemas.microsoft.com/office/powerpoint/2010/main" val="531474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8</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4066676" y="6362254"/>
            <a:ext cx="4405171" cy="369332"/>
          </a:xfrm>
          <a:prstGeom prst="rect">
            <a:avLst/>
          </a:prstGeom>
        </p:spPr>
        <p:txBody>
          <a:bodyPr wrap="none">
            <a:spAutoFit/>
          </a:bodyPr>
          <a:lstStyle/>
          <a:p>
            <a:r>
              <a:rPr lang="en-US" dirty="0" smtClean="0">
                <a:solidFill>
                  <a:srgbClr val="7F7F7F"/>
                </a:solidFill>
                <a:latin typeface="Helvetica Light"/>
                <a:cs typeface="Helvetica Light"/>
              </a:rPr>
              <a:t>Baldwin </a:t>
            </a:r>
            <a:r>
              <a:rPr lang="en-US" dirty="0" smtClean="0">
                <a:solidFill>
                  <a:srgbClr val="7F7F7F"/>
                </a:solidFill>
                <a:latin typeface="Helvetica Light"/>
                <a:cs typeface="Helvetica Light"/>
              </a:rPr>
              <a:t>(1991</a:t>
            </a:r>
            <a:r>
              <a:rPr lang="en-US" dirty="0" smtClean="0">
                <a:solidFill>
                  <a:srgbClr val="7F7F7F"/>
                </a:solidFill>
                <a:latin typeface="Helvetica Light"/>
                <a:cs typeface="Helvetica Light"/>
              </a:rPr>
              <a:t>); </a:t>
            </a:r>
            <a:r>
              <a:rPr lang="en-US" dirty="0">
                <a:solidFill>
                  <a:schemeClr val="bg1">
                    <a:lumMod val="50000"/>
                  </a:schemeClr>
                </a:solidFill>
                <a:latin typeface="Helvetica Light"/>
                <a:cs typeface="Helvetica Light"/>
              </a:rPr>
              <a:t>Brooks &amp; </a:t>
            </a:r>
            <a:r>
              <a:rPr lang="en-US" dirty="0" err="1">
                <a:solidFill>
                  <a:schemeClr val="bg1">
                    <a:lumMod val="50000"/>
                  </a:schemeClr>
                </a:solidFill>
                <a:latin typeface="Helvetica Light"/>
                <a:cs typeface="Helvetica Light"/>
              </a:rPr>
              <a:t>Meltzoff</a:t>
            </a:r>
            <a:r>
              <a:rPr lang="en-US" dirty="0">
                <a:solidFill>
                  <a:schemeClr val="bg1">
                    <a:lumMod val="50000"/>
                  </a:schemeClr>
                </a:solidFill>
                <a:latin typeface="Helvetica Light"/>
                <a:cs typeface="Helvetica Light"/>
              </a:rPr>
              <a:t> (2008</a:t>
            </a:r>
            <a:r>
              <a:rPr lang="en-US" dirty="0" smtClean="0">
                <a:solidFill>
                  <a:schemeClr val="bg1">
                    <a:lumMod val="50000"/>
                  </a:schemeClr>
                </a:solidFill>
                <a:latin typeface="Helvetica Light"/>
                <a:cs typeface="Helvetica Light"/>
              </a:rPr>
              <a:t>)</a:t>
            </a:r>
            <a:endParaRPr lang="en-US" dirty="0">
              <a:solidFill>
                <a:schemeClr val="bg1">
                  <a:lumMod val="50000"/>
                </a:schemeClr>
              </a:solidFill>
              <a:latin typeface="Helvetica Light"/>
              <a:cs typeface="Helvetica Light"/>
            </a:endParaRPr>
          </a:p>
        </p:txBody>
      </p:sp>
      <p:grpSp>
        <p:nvGrpSpPr>
          <p:cNvPr id="27" name="Group 26"/>
          <p:cNvGrpSpPr/>
          <p:nvPr/>
        </p:nvGrpSpPr>
        <p:grpSpPr>
          <a:xfrm>
            <a:off x="406991" y="3244609"/>
            <a:ext cx="3659685" cy="2362203"/>
            <a:chOff x="406991" y="3244609"/>
            <a:chExt cx="3659685" cy="2362203"/>
          </a:xfrm>
        </p:grpSpPr>
        <p:pic>
          <p:nvPicPr>
            <p:cNvPr id="10" name="Picture 9" descr="Screen Shot 2014-05-13 at 12.31.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526" y="4910648"/>
              <a:ext cx="722886" cy="632525"/>
            </a:xfrm>
            <a:prstGeom prst="rect">
              <a:avLst/>
            </a:prstGeom>
          </p:spPr>
        </p:pic>
        <p:pic>
          <p:nvPicPr>
            <p:cNvPr id="11" name="Picture 10" descr="Screen Shot 2014-05-13 at 12.32.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443" y="3365908"/>
              <a:ext cx="771234" cy="818452"/>
            </a:xfrm>
            <a:prstGeom prst="rect">
              <a:avLst/>
            </a:prstGeom>
          </p:spPr>
        </p:pic>
        <p:grpSp>
          <p:nvGrpSpPr>
            <p:cNvPr id="30" name="Group 29"/>
            <p:cNvGrpSpPr/>
            <p:nvPr/>
          </p:nvGrpSpPr>
          <p:grpSpPr>
            <a:xfrm>
              <a:off x="406991" y="4184360"/>
              <a:ext cx="421103" cy="1203157"/>
              <a:chOff x="2085472" y="3796632"/>
              <a:chExt cx="421103" cy="1203157"/>
            </a:xfrm>
          </p:grpSpPr>
          <p:sp>
            <p:nvSpPr>
              <p:cNvPr id="12" name="Oval 11"/>
              <p:cNvSpPr/>
              <p:nvPr/>
            </p:nvSpPr>
            <p:spPr>
              <a:xfrm>
                <a:off x="2085472" y="4217737"/>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32261" y="3796632"/>
                <a:ext cx="334210" cy="4211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270869" y="3244609"/>
              <a:ext cx="795807" cy="2362203"/>
              <a:chOff x="6342648" y="3889472"/>
              <a:chExt cx="421103" cy="1110318"/>
            </a:xfrm>
          </p:grpSpPr>
          <p:sp>
            <p:nvSpPr>
              <p:cNvPr id="15" name="Oval 14"/>
              <p:cNvSpPr/>
              <p:nvPr/>
            </p:nvSpPr>
            <p:spPr>
              <a:xfrm>
                <a:off x="6342648" y="4217738"/>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389437" y="3889472"/>
                <a:ext cx="334210" cy="3282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flipV="1">
              <a:off x="946966" y="3787065"/>
              <a:ext cx="619756" cy="451068"/>
            </a:xfrm>
            <a:prstGeom prst="straightConnector1">
              <a:avLst/>
            </a:prstGeom>
            <a:ln w="38100" cmpd="sng">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95676" y="3733292"/>
              <a:ext cx="740510" cy="1177356"/>
            </a:xfrm>
            <a:prstGeom prst="straightConnector1">
              <a:avLst/>
            </a:prstGeom>
            <a:ln w="38100" cmpd="sng">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grpSp>
      <p:pic>
        <p:nvPicPr>
          <p:cNvPr id="28" name="Picture 27" descr="Screen Shot 2014-05-13 at 2.57.5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2135" y="2963543"/>
            <a:ext cx="3105246" cy="2904600"/>
          </a:xfrm>
          <a:prstGeom prst="rect">
            <a:avLst/>
          </a:prstGeom>
        </p:spPr>
      </p:pic>
      <p:sp>
        <p:nvSpPr>
          <p:cNvPr id="34" name="Title 1"/>
          <p:cNvSpPr>
            <a:spLocks noGrp="1"/>
          </p:cNvSpPr>
          <p:nvPr>
            <p:ph type="title"/>
          </p:nvPr>
        </p:nvSpPr>
        <p:spPr>
          <a:xfrm>
            <a:off x="457200" y="274638"/>
            <a:ext cx="8229600" cy="1143000"/>
          </a:xfrm>
        </p:spPr>
        <p:txBody>
          <a:bodyPr>
            <a:normAutofit fontScale="90000"/>
          </a:bodyPr>
          <a:lstStyle/>
          <a:p>
            <a:pPr algn="l"/>
            <a:r>
              <a:rPr lang="en-US" dirty="0" smtClean="0"/>
              <a:t>Reducing uncertainty </a:t>
            </a:r>
            <a:r>
              <a:rPr lang="en-US" dirty="0"/>
              <a:t/>
            </a:r>
            <a:br>
              <a:rPr lang="en-US" dirty="0"/>
            </a:br>
            <a:r>
              <a:rPr lang="en-US" b="1" dirty="0" smtClean="0"/>
              <a:t>in-the-moment</a:t>
            </a:r>
            <a:endParaRPr lang="en-US" b="1" dirty="0"/>
          </a:p>
        </p:txBody>
      </p:sp>
    </p:spTree>
    <p:extLst>
      <p:ext uri="{BB962C8B-B14F-4D97-AF65-F5344CB8AC3E}">
        <p14:creationId xmlns:p14="http://schemas.microsoft.com/office/powerpoint/2010/main" val="145309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9</a:t>
            </a:fld>
            <a:endParaRPr lang="en-US" dirty="0"/>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sp>
        <p:nvSpPr>
          <p:cNvPr id="39" name="Title 1"/>
          <p:cNvSpPr>
            <a:spLocks noGrp="1"/>
          </p:cNvSpPr>
          <p:nvPr>
            <p:ph type="title"/>
          </p:nvPr>
        </p:nvSpPr>
        <p:spPr>
          <a:xfrm>
            <a:off x="457200" y="274638"/>
            <a:ext cx="6735011" cy="1143000"/>
          </a:xfrm>
        </p:spPr>
        <p:txBody>
          <a:bodyPr>
            <a:normAutofit fontScale="90000"/>
          </a:bodyPr>
          <a:lstStyle/>
          <a:p>
            <a:pPr algn="l"/>
            <a:r>
              <a:rPr lang="en-US" dirty="0" smtClean="0"/>
              <a:t>Reducing uncertainty </a:t>
            </a:r>
            <a:br>
              <a:rPr lang="en-US" dirty="0" smtClean="0"/>
            </a:br>
            <a:r>
              <a:rPr lang="en-US" b="1" dirty="0" smtClean="0"/>
              <a:t>over time</a:t>
            </a:r>
            <a:endParaRPr lang="en-US" b="1" dirty="0"/>
          </a:p>
        </p:txBody>
      </p:sp>
      <p:graphicFrame>
        <p:nvGraphicFramePr>
          <p:cNvPr id="55" name="Table 54"/>
          <p:cNvGraphicFramePr>
            <a:graphicFrameLocks noGrp="1"/>
          </p:cNvGraphicFramePr>
          <p:nvPr>
            <p:extLst>
              <p:ext uri="{D42A27DB-BD31-4B8C-83A1-F6EECF244321}">
                <p14:modId xmlns:p14="http://schemas.microsoft.com/office/powerpoint/2010/main" val="396954444"/>
              </p:ext>
            </p:extLst>
          </p:nvPr>
        </p:nvGraphicFramePr>
        <p:xfrm>
          <a:off x="6382075" y="2654607"/>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56" name="Group 55"/>
          <p:cNvGrpSpPr/>
          <p:nvPr/>
        </p:nvGrpSpPr>
        <p:grpSpPr>
          <a:xfrm>
            <a:off x="5577583" y="2007841"/>
            <a:ext cx="2836279" cy="1674403"/>
            <a:chOff x="6120565" y="4136157"/>
            <a:chExt cx="2836279" cy="1674403"/>
          </a:xfrm>
        </p:grpSpPr>
        <p:grpSp>
          <p:nvGrpSpPr>
            <p:cNvPr id="57" name="Group 56"/>
            <p:cNvGrpSpPr/>
            <p:nvPr/>
          </p:nvGrpSpPr>
          <p:grpSpPr>
            <a:xfrm>
              <a:off x="6120565" y="4909350"/>
              <a:ext cx="804492" cy="901210"/>
              <a:chOff x="6120565" y="4909350"/>
              <a:chExt cx="804492" cy="901210"/>
            </a:xfrm>
          </p:grpSpPr>
          <p:sp>
            <p:nvSpPr>
              <p:cNvPr id="63" name="TextBox 62"/>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64" name="TextBox 63"/>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58" name="Group 57"/>
            <p:cNvGrpSpPr/>
            <p:nvPr/>
          </p:nvGrpSpPr>
          <p:grpSpPr>
            <a:xfrm>
              <a:off x="6842172" y="4136157"/>
              <a:ext cx="2114672" cy="544966"/>
              <a:chOff x="6842172" y="4136157"/>
              <a:chExt cx="2114672" cy="544966"/>
            </a:xfrm>
          </p:grpSpPr>
          <p:pic>
            <p:nvPicPr>
              <p:cNvPr id="59" name="Picture 5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60" name="Picture 59"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61" name="Picture 60"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62" name="Picture 61"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760659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12964</TotalTime>
  <Words>4187</Words>
  <Application>Microsoft Macintosh PowerPoint</Application>
  <PresentationFormat>On-screen Show (4:3)</PresentationFormat>
  <Paragraphs>470</Paragraphs>
  <Slides>58</Slides>
  <Notes>43</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The role of social information and  referential uncertainty during  cross-situational word learning</vt:lpstr>
      <vt:lpstr>PowerPoint Presentation</vt:lpstr>
      <vt:lpstr>The problem of baby’s first Christmas </vt:lpstr>
      <vt:lpstr>PowerPoint Presentation</vt:lpstr>
      <vt:lpstr>PowerPoint Presentation</vt:lpstr>
      <vt:lpstr>Roadmap </vt:lpstr>
      <vt:lpstr>Reducing uncertainty  in-the-moment</vt:lpstr>
      <vt:lpstr>Reducing uncertainty  in-the-moment</vt:lpstr>
      <vt:lpstr>Reducing uncertainty  over time</vt:lpstr>
      <vt:lpstr>Reducing uncertainty  over time</vt:lpstr>
      <vt:lpstr>Integrative models of  social and cross-situational learning</vt:lpstr>
      <vt:lpstr>Roadmap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 </vt:lpstr>
      <vt:lpstr>PowerPoint Presentation</vt:lpstr>
      <vt:lpstr>PowerPoint Presentation</vt:lpstr>
      <vt:lpstr>Social exposure trials</vt:lpstr>
      <vt:lpstr>All test trials were  “non-social”</vt:lpstr>
      <vt:lpstr>PowerPoint Presentation</vt:lpstr>
      <vt:lpstr>PowerPoint Presentation</vt:lpstr>
      <vt:lpstr>Large-scale experiment manipulating  attention and memory demands in a cross-situational learning task</vt:lpstr>
      <vt:lpstr>PowerPoint Presentation</vt:lpstr>
      <vt:lpstr>Participants reliably chose the target of eye gaze on exposure trials and took longer in the Non-social condition</vt:lpstr>
      <vt:lpstr>Accuracy data</vt:lpstr>
      <vt:lpstr>Switch trials take longer than Same trials and Social-Switch trials take the longest</vt:lpstr>
      <vt:lpstr>Roadmap </vt:lpstr>
      <vt:lpstr>Computational-level model with cognitive constraints</vt:lpstr>
      <vt:lpstr>Inferring the referential intention</vt:lpstr>
      <vt:lpstr>Using this model, we can simulate the optimal single and multiple hypothesis trackers</vt:lpstr>
      <vt:lpstr>Adding intention and memory</vt:lpstr>
      <vt:lpstr>Is social information a boost to sigma? </vt:lpstr>
      <vt:lpstr>Is social information a boost to gamma? </vt:lpstr>
      <vt:lpstr>Eye-gaze as a “social boost” does  not capture all the complexity in the  human data</vt:lpstr>
      <vt:lpstr>Conclusions </vt:lpstr>
      <vt:lpstr>Learners might experience a different proportion of their naming events under uncertainty</vt:lpstr>
      <vt:lpstr>“Learning” behavior may look  different at different levels of uncertainty </vt:lpstr>
      <vt:lpstr>Acknowledgements </vt:lpstr>
      <vt:lpstr>Statistical learning at scale</vt:lpstr>
      <vt:lpstr>PowerPoint Presentation</vt:lpstr>
      <vt:lpstr>Order Analysis </vt:lpstr>
      <vt:lpstr>First trial analysis </vt:lpstr>
      <vt:lpstr>In the 6-referent condition, image location (bottom/midline) does not change the results </vt:lpstr>
      <vt:lpstr>Removing trials on which subjects failed to choose the target of eye gaze does not change results </vt:lpstr>
      <vt:lpstr>Developmental predictions</vt:lpstr>
      <vt:lpstr>Correlational data shows that gaze-following at 10 months predicts faster vocabulary growth </vt:lpstr>
      <vt:lpstr>Researchers debate about the  underlying processes that support  cross-situational word learning</vt:lpstr>
      <vt:lpstr>PowerPoint Presentation</vt:lpstr>
      <vt:lpstr>PowerPoint Presentation</vt:lpstr>
      <vt:lpstr>Same trials</vt:lpstr>
      <vt:lpstr>Switch trials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uncertainty:  exploring the role of social cues in cross-situational word learning</dc:title>
  <dc:creator>Kyle MacDonald</dc:creator>
  <cp:lastModifiedBy>Kyle MacDonald</cp:lastModifiedBy>
  <cp:revision>98</cp:revision>
  <dcterms:created xsi:type="dcterms:W3CDTF">2014-05-08T19:34:54Z</dcterms:created>
  <dcterms:modified xsi:type="dcterms:W3CDTF">2014-05-19T00:55:29Z</dcterms:modified>
</cp:coreProperties>
</file>